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326" r:id="rId4"/>
    <p:sldId id="261" r:id="rId5"/>
    <p:sldId id="269" r:id="rId6"/>
    <p:sldId id="270" r:id="rId7"/>
    <p:sldId id="272" r:id="rId8"/>
    <p:sldId id="271" r:id="rId9"/>
    <p:sldId id="327" r:id="rId10"/>
    <p:sldId id="262" r:id="rId11"/>
    <p:sldId id="279" r:id="rId12"/>
    <p:sldId id="276" r:id="rId13"/>
    <p:sldId id="280" r:id="rId14"/>
    <p:sldId id="281" r:id="rId15"/>
    <p:sldId id="277" r:id="rId16"/>
    <p:sldId id="368" r:id="rId17"/>
    <p:sldId id="278" r:id="rId18"/>
    <p:sldId id="333" r:id="rId19"/>
    <p:sldId id="328" r:id="rId20"/>
    <p:sldId id="265" r:id="rId21"/>
    <p:sldId id="318" r:id="rId22"/>
    <p:sldId id="319" r:id="rId23"/>
    <p:sldId id="320" r:id="rId24"/>
    <p:sldId id="317" r:id="rId25"/>
    <p:sldId id="316" r:id="rId26"/>
    <p:sldId id="329" r:id="rId27"/>
    <p:sldId id="379" r:id="rId28"/>
    <p:sldId id="263" r:id="rId29"/>
    <p:sldId id="285" r:id="rId30"/>
    <p:sldId id="306" r:id="rId31"/>
    <p:sldId id="307" r:id="rId32"/>
    <p:sldId id="282" r:id="rId33"/>
    <p:sldId id="299" r:id="rId34"/>
    <p:sldId id="301" r:id="rId35"/>
    <p:sldId id="302" r:id="rId36"/>
    <p:sldId id="303" r:id="rId37"/>
    <p:sldId id="304" r:id="rId38"/>
    <p:sldId id="305" r:id="rId39"/>
    <p:sldId id="287" r:id="rId40"/>
    <p:sldId id="309" r:id="rId41"/>
    <p:sldId id="310" r:id="rId42"/>
    <p:sldId id="311" r:id="rId43"/>
    <p:sldId id="340" r:id="rId44"/>
    <p:sldId id="341" r:id="rId45"/>
    <p:sldId id="288" r:id="rId46"/>
    <p:sldId id="338" r:id="rId47"/>
    <p:sldId id="334" r:id="rId48"/>
    <p:sldId id="335" r:id="rId49"/>
    <p:sldId id="312" r:id="rId50"/>
    <p:sldId id="321" r:id="rId51"/>
    <p:sldId id="380" r:id="rId52"/>
    <p:sldId id="322" r:id="rId53"/>
    <p:sldId id="323" r:id="rId54"/>
    <p:sldId id="314" r:id="rId55"/>
    <p:sldId id="324" r:id="rId56"/>
    <p:sldId id="313" r:id="rId57"/>
    <p:sldId id="330" r:id="rId58"/>
    <p:sldId id="264" r:id="rId59"/>
    <p:sldId id="381" r:id="rId60"/>
    <p:sldId id="342" r:id="rId61"/>
    <p:sldId id="343" r:id="rId62"/>
    <p:sldId id="289" r:id="rId63"/>
    <p:sldId id="345" r:id="rId64"/>
    <p:sldId id="291" r:id="rId65"/>
    <p:sldId id="347" r:id="rId66"/>
    <p:sldId id="292" r:id="rId67"/>
    <p:sldId id="366" r:id="rId68"/>
    <p:sldId id="367" r:id="rId69"/>
    <p:sldId id="336" r:id="rId70"/>
    <p:sldId id="382" r:id="rId71"/>
    <p:sldId id="331" r:id="rId72"/>
    <p:sldId id="266" r:id="rId73"/>
    <p:sldId id="352" r:id="rId74"/>
    <p:sldId id="353" r:id="rId75"/>
    <p:sldId id="354" r:id="rId76"/>
    <p:sldId id="358" r:id="rId77"/>
    <p:sldId id="360" r:id="rId78"/>
    <p:sldId id="362" r:id="rId79"/>
    <p:sldId id="359" r:id="rId80"/>
    <p:sldId id="361" r:id="rId81"/>
    <p:sldId id="332" r:id="rId82"/>
    <p:sldId id="267" r:id="rId83"/>
    <p:sldId id="355" r:id="rId84"/>
    <p:sldId id="356" r:id="rId85"/>
    <p:sldId id="348" r:id="rId86"/>
    <p:sldId id="357" r:id="rId87"/>
    <p:sldId id="363" r:id="rId88"/>
    <p:sldId id="364" r:id="rId89"/>
    <p:sldId id="369" r:id="rId90"/>
    <p:sldId id="268"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7"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5374A7D-685A-4923-9F58-F1DEC4512CBB}" type="datetimeFigureOut">
              <a:rPr lang="zh-CN" altLang="en-US" smtClean="0"/>
              <a:t>2021/6/27</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C626A82C-1390-483B-A324-C48AED4A1D2A}"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626A82C-1390-483B-A324-C48AED4A1D2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26A82C-1390-483B-A324-C48AED4A1D2A}"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hasCustomPrompt="1"/>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hasCustomPrompt="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26A82C-1390-483B-A324-C48AED4A1D2A}"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26A82C-1390-483B-A324-C48AED4A1D2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4" name="Text Placeholder 2"/>
          <p:cNvSpPr>
            <a:spLocks noGrp="1"/>
          </p:cNvSpPr>
          <p:nvPr>
            <p:ph type="body" idx="13" hasCustomPrompt="1"/>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3" name="Text Placeholder 2"/>
          <p:cNvSpPr>
            <a:spLocks noGrp="1"/>
          </p:cNvSpPr>
          <p:nvPr>
            <p:ph type="body" idx="1" hasCustomPrompt="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26A82C-1390-483B-A324-C48AED4A1D2A}"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1" name="Text Placeholder 2"/>
          <p:cNvSpPr>
            <a:spLocks noGrp="1"/>
          </p:cNvSpPr>
          <p:nvPr>
            <p:ph type="body" idx="13" hasCustomPrompt="1"/>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3" name="Text Placeholder 2"/>
          <p:cNvSpPr>
            <a:spLocks noGrp="1"/>
          </p:cNvSpPr>
          <p:nvPr>
            <p:ph type="body" idx="1" hasCustomPrompt="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26A82C-1390-483B-A324-C48AED4A1D2A}"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26A82C-1390-483B-A324-C48AED4A1D2A}"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1295398" y="982132"/>
            <a:ext cx="7433025" cy="4893734"/>
          </a:xfrm>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26A82C-1390-483B-A324-C48AED4A1D2A}"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478973" y="1268187"/>
            <a:ext cx="11157854"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78974" y="285447"/>
            <a:ext cx="11157854" cy="982740"/>
          </a:xfrm>
        </p:spPr>
        <p:txBody>
          <a:bodyPr/>
          <a:lstStyle>
            <a:lvl1pPr algn="l">
              <a:defRPr/>
            </a:lvl1pPr>
          </a:lstStyle>
          <a:p>
            <a:r>
              <a:rPr lang="zh-CN" altLang="en-US" dirty="0" smtClean="0"/>
              <a:t>单击此处编辑母版标题样式</a:t>
            </a:r>
            <a:endParaRPr lang="en-US" dirty="0"/>
          </a:p>
        </p:txBody>
      </p:sp>
      <p:sp>
        <p:nvSpPr>
          <p:cNvPr id="3" name="Content Placeholder 2"/>
          <p:cNvSpPr>
            <a:spLocks noGrp="1"/>
          </p:cNvSpPr>
          <p:nvPr>
            <p:ph idx="1" hasCustomPrompt="1"/>
          </p:nvPr>
        </p:nvSpPr>
        <p:spPr>
          <a:xfrm>
            <a:off x="478973" y="1320192"/>
            <a:ext cx="11157855" cy="5075165"/>
          </a:xfrm>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dirty="0" smtClean="0"/>
              <a:t>单击此处编辑母版标题样式</a:t>
            </a:r>
            <a:endParaRPr lang="en-US" dirty="0"/>
          </a:p>
        </p:txBody>
      </p:sp>
      <p:sp>
        <p:nvSpPr>
          <p:cNvPr id="3" name="Text Placeholder 2"/>
          <p:cNvSpPr>
            <a:spLocks noGrp="1"/>
          </p:cNvSpPr>
          <p:nvPr>
            <p:ph type="body" idx="1" hasCustomPrompt="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626A82C-1390-483B-A324-C48AED4A1D2A}"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lvl1pPr>
          </a:lstStyle>
          <a:p>
            <a:r>
              <a:rPr lang="zh-CN" altLang="en-US" dirty="0" smtClean="0"/>
              <a:t>单击此处编辑母版标题样式</a:t>
            </a:r>
            <a:endParaRPr lang="en-US" dirty="0"/>
          </a:p>
        </p:txBody>
      </p:sp>
      <p:sp>
        <p:nvSpPr>
          <p:cNvPr id="3" name="Content Placeholder 2"/>
          <p:cNvSpPr>
            <a:spLocks noGrp="1"/>
          </p:cNvSpPr>
          <p:nvPr>
            <p:ph sz="half" idx="1" hasCustomPrompt="1"/>
          </p:nvPr>
        </p:nvSpPr>
        <p:spPr>
          <a:xfrm>
            <a:off x="1298448" y="2560320"/>
            <a:ext cx="4718304" cy="3310128"/>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6181344" y="2560320"/>
            <a:ext cx="4718304" cy="3310128"/>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626A82C-1390-483B-A324-C48AED4A1D2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dirty="0" smtClean="0"/>
              <a:t>单击此处编辑母版标题样式</a:t>
            </a:r>
            <a:endParaRPr lang="en-US" dirty="0"/>
          </a:p>
        </p:txBody>
      </p:sp>
      <p:sp>
        <p:nvSpPr>
          <p:cNvPr id="3" name="Text Placeholder 2"/>
          <p:cNvSpPr>
            <a:spLocks noGrp="1"/>
          </p:cNvSpPr>
          <p:nvPr>
            <p:ph type="body" idx="1" hasCustomPrompt="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1295400" y="3243262"/>
            <a:ext cx="4718304" cy="2632605"/>
          </a:xfrm>
        </p:spPr>
        <p:txBody>
          <a:bodyPr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6180671" y="3243262"/>
            <a:ext cx="4718304" cy="2632605"/>
          </a:xfrm>
        </p:spPr>
        <p:txBody>
          <a:bodyPr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626A82C-1390-483B-A324-C48AED4A1D2A}"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626A82C-1390-483B-A324-C48AED4A1D2A}"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626A82C-1390-483B-A324-C48AED4A1D2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5418668" y="982131"/>
            <a:ext cx="5469466" cy="4893735"/>
          </a:xfrm>
        </p:spPr>
        <p:txBody>
          <a:bodyPr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626A82C-1390-483B-A324-C48AED4A1D2A}"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5374A7D-685A-4923-9F58-F1DEC4512CBB}" type="datetimeFigureOut">
              <a:rPr lang="zh-CN" altLang="en-US" smtClean="0"/>
              <a:t>2021/6/27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626A82C-1390-483B-A324-C48AED4A1D2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tile tx="0" ty="0" sx="100000" sy="100000" flip="none" algn="tl"/>
        </a:blipFill>
        <a:effectLst/>
      </p:bgPr>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63550" y="-469900"/>
            <a:ext cx="13117689" cy="7816850"/>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5374A7D-685A-4923-9F58-F1DEC4512CBB}" type="datetimeFigureOut">
              <a:rPr lang="zh-CN" altLang="en-US" smtClean="0"/>
              <a:t>2021/6/27</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626A82C-1390-483B-A324-C48AED4A1D2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smtClean="0">
                <a:latin typeface="方正北魏楷书简体" panose="03000509000000000000" pitchFamily="65" charset="-122"/>
                <a:ea typeface="方正北魏楷书简体" panose="03000509000000000000" pitchFamily="65" charset="-122"/>
              </a:rPr>
              <a:t>Cs2Lua</a:t>
            </a:r>
            <a:endParaRPr lang="zh-CN" altLang="en-US" b="1" dirty="0">
              <a:latin typeface="方正北魏楷书简体" panose="03000509000000000000" pitchFamily="65" charset="-122"/>
              <a:ea typeface="方正北魏楷书简体" panose="03000509000000000000" pitchFamily="65" charset="-122"/>
            </a:endParaRPr>
          </a:p>
        </p:txBody>
      </p:sp>
      <p:sp>
        <p:nvSpPr>
          <p:cNvPr id="3" name="副标题 2"/>
          <p:cNvSpPr>
            <a:spLocks noGrp="1"/>
          </p:cNvSpPr>
          <p:nvPr>
            <p:ph type="subTitle" idx="1"/>
          </p:nvPr>
        </p:nvSpPr>
        <p:spPr/>
        <p:txBody>
          <a:bodyPr/>
          <a:lstStyle/>
          <a:p>
            <a:r>
              <a:rPr lang="en-US" altLang="zh-CN" dirty="0" err="1" smtClean="0"/>
              <a:t>Dreaman</a:t>
            </a:r>
            <a:endParaRPr lang="en-US" altLang="zh-CN" dirty="0" smtClean="0"/>
          </a:p>
          <a:p>
            <a:r>
              <a:rPr lang="en-US" altLang="zh-CN" dirty="0" smtClean="0"/>
              <a:t>2021</a:t>
            </a:r>
            <a:r>
              <a:rPr lang="zh-CN" altLang="en-US" dirty="0" smtClean="0"/>
              <a:t>年</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简介</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编译与反编译</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目前有</a:t>
            </a:r>
            <a:r>
              <a:rPr lang="en-US" altLang="zh-CN" dirty="0" smtClean="0">
                <a:latin typeface="方正北魏楷书简体" panose="03000509000000000000" pitchFamily="65" charset="-122"/>
                <a:ea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rPr>
              <a:t>种</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翻译以</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的方式</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编译</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基于微软开源编译器工程</a:t>
            </a:r>
            <a:r>
              <a:rPr lang="en-US" altLang="zh-CN" dirty="0" smtClean="0">
                <a:latin typeface="方正北魏楷书简体" panose="03000509000000000000" pitchFamily="65" charset="-122"/>
                <a:ea typeface="方正北魏楷书简体" panose="03000509000000000000" pitchFamily="65" charset="-122"/>
              </a:rPr>
              <a:t>Roslyn</a:t>
            </a:r>
          </a:p>
          <a:p>
            <a:pPr lvl="2"/>
            <a:r>
              <a:rPr lang="zh-CN" altLang="en-US" dirty="0" smtClean="0">
                <a:latin typeface="方正北魏楷书简体" panose="03000509000000000000" pitchFamily="65" charset="-122"/>
                <a:ea typeface="方正北魏楷书简体" panose="03000509000000000000" pitchFamily="65" charset="-122"/>
              </a:rPr>
              <a:t>理论上可以保证正确性</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缺点是需要</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源码</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反编译</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基于</a:t>
            </a:r>
            <a:r>
              <a:rPr lang="en-US" altLang="zh-CN" dirty="0" err="1" smtClean="0">
                <a:latin typeface="方正北魏楷书简体" panose="03000509000000000000" pitchFamily="65" charset="-122"/>
                <a:ea typeface="方正北魏楷书简体" panose="03000509000000000000" pitchFamily="65" charset="-122"/>
              </a:rPr>
              <a:t>ILSpy</a:t>
            </a:r>
            <a:r>
              <a:rPr lang="zh-CN" altLang="en-US" dirty="0" smtClean="0">
                <a:latin typeface="方正北魏楷书简体" panose="03000509000000000000" pitchFamily="65" charset="-122"/>
                <a:ea typeface="方正北魏楷书简体" panose="03000509000000000000" pitchFamily="65" charset="-122"/>
              </a:rPr>
              <a:t>的反编译库</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由于编译会丢失关于源码结构的信息，逆向重建不能完全保证正确</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优点是不需要</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源码，有</a:t>
            </a:r>
            <a:r>
              <a:rPr lang="en-US" altLang="zh-CN" dirty="0" err="1" smtClean="0">
                <a:latin typeface="方正北魏楷书简体" panose="03000509000000000000" pitchFamily="65" charset="-122"/>
                <a:ea typeface="方正北魏楷书简体" panose="03000509000000000000" pitchFamily="65" charset="-122"/>
              </a:rPr>
              <a:t>dll</a:t>
            </a:r>
            <a:r>
              <a:rPr lang="zh-CN" altLang="en-US" dirty="0" smtClean="0">
                <a:latin typeface="方正北魏楷书简体" panose="03000509000000000000" pitchFamily="65" charset="-122"/>
                <a:ea typeface="方正北魏楷书简体" panose="03000509000000000000" pitchFamily="65" charset="-122"/>
              </a:rPr>
              <a:t>即可，不过变量的信息需要</a:t>
            </a:r>
            <a:r>
              <a:rPr lang="en-US" altLang="zh-CN" dirty="0" err="1" smtClean="0">
                <a:latin typeface="方正北魏楷书简体" panose="03000509000000000000" pitchFamily="65" charset="-122"/>
                <a:ea typeface="方正北魏楷书简体" panose="03000509000000000000" pitchFamily="65" charset="-122"/>
              </a:rPr>
              <a:t>pdb</a:t>
            </a:r>
            <a:r>
              <a:rPr lang="zh-CN" altLang="en-US" dirty="0" smtClean="0">
                <a:latin typeface="方正北魏楷书简体" panose="03000509000000000000" pitchFamily="65" charset="-122"/>
                <a:ea typeface="方正北魏楷书简体" panose="03000509000000000000" pitchFamily="65" charset="-122"/>
              </a:rPr>
              <a:t>文件</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最近了解到光子的</a:t>
            </a:r>
            <a:r>
              <a:rPr lang="en-US" altLang="zh-CN" dirty="0" err="1" smtClean="0">
                <a:latin typeface="方正北魏楷书简体" panose="03000509000000000000" pitchFamily="65" charset="-122"/>
                <a:ea typeface="方正北魏楷书简体" panose="03000509000000000000" pitchFamily="65" charset="-122"/>
              </a:rPr>
              <a:t>TkLua</a:t>
            </a:r>
            <a:r>
              <a:rPr lang="zh-CN" altLang="en-US" dirty="0" smtClean="0">
                <a:latin typeface="方正北魏楷书简体" panose="03000509000000000000" pitchFamily="65" charset="-122"/>
                <a:ea typeface="方正北魏楷书简体" panose="03000509000000000000" pitchFamily="65" charset="-122"/>
              </a:rPr>
              <a:t>打算改成基于</a:t>
            </a:r>
            <a:r>
              <a:rPr lang="en-US" altLang="zh-CN" dirty="0" smtClean="0">
                <a:latin typeface="方正北魏楷书简体" panose="03000509000000000000" pitchFamily="65" charset="-122"/>
                <a:ea typeface="方正北魏楷书简体" panose="03000509000000000000" pitchFamily="65" charset="-122"/>
              </a:rPr>
              <a:t>Roslyn</a:t>
            </a:r>
            <a:r>
              <a:rPr lang="zh-CN" altLang="en-US" dirty="0" smtClean="0">
                <a:latin typeface="方正北魏楷书简体" panose="03000509000000000000" pitchFamily="65" charset="-122"/>
                <a:ea typeface="方正北魏楷书简体" panose="03000509000000000000" pitchFamily="65" charset="-122"/>
              </a:rPr>
              <a:t>的思路</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a:latin typeface="方正北魏楷书简体" panose="03000509000000000000" pitchFamily="65" charset="-122"/>
                <a:ea typeface="方正北魏楷书简体" panose="03000509000000000000" pitchFamily="65" charset="-122"/>
              </a:rPr>
              <a:t>采用基于</a:t>
            </a:r>
            <a:r>
              <a:rPr lang="en-US" altLang="zh-CN" dirty="0" smtClean="0">
                <a:latin typeface="方正北魏楷书简体" panose="03000509000000000000" pitchFamily="65" charset="-122"/>
                <a:ea typeface="方正北魏楷书简体" panose="03000509000000000000" pitchFamily="65" charset="-122"/>
              </a:rPr>
              <a:t>Roslyn</a:t>
            </a:r>
            <a:r>
              <a:rPr lang="zh-CN" altLang="en-US" dirty="0" smtClean="0">
                <a:latin typeface="方正北魏楷书简体" panose="03000509000000000000" pitchFamily="65" charset="-122"/>
                <a:ea typeface="方正北魏楷书简体" panose="03000509000000000000" pitchFamily="65" charset="-122"/>
              </a:rPr>
              <a:t>的编译方式</a:t>
            </a: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简介</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基础架构</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模块组织</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层次结构</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最初设计</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3078" name="Picture 6" descr="C:\Users\DREAMA~1\AppData\Local\Temp\SNAGHTML23239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788" y="1893437"/>
            <a:ext cx="7457454" cy="4701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简介</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基础架构</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部署方式</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部署方式</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Picture 4" descr="C:\Users\DREAMA~1\AppData\Local\Temp\SNAGHTML1669c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6175" y="1611837"/>
            <a:ext cx="7917533" cy="5189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简介</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基础架构</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插件工作机制</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5122" name="Picture 2" descr="C:\Users\DREAMA~1\AppData\Local\Temp\SNAGHTML17b7b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0930" y="1519238"/>
            <a:ext cx="8415201" cy="50999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简介</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838200" y="1825625"/>
            <a:ext cx="3276600" cy="4351338"/>
          </a:xfrm>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基础架构</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基于接口通信的组件</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理想：组件间交互均通过接口进行</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组件是运行时可布署的单位</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组件可以使用任一支持的语言实现</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任何组件都可以被任一语言实现的组件替代</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2052" name="Picture 4" descr="C:\Users\DREAMA~1\AppData\Local\Temp\SNAGHTML17d1bb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1408" y="1971675"/>
            <a:ext cx="7958423" cy="45291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简介</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fontScale="85000" lnSpcReduction="10000"/>
          </a:bodyPr>
          <a:lstStyle/>
          <a:p>
            <a:r>
              <a:rPr lang="zh-CN" altLang="en-US" dirty="0" smtClean="0">
                <a:latin typeface="方正北魏楷书简体" panose="03000509000000000000" pitchFamily="65" charset="-122"/>
                <a:ea typeface="方正北魏楷书简体" panose="03000509000000000000" pitchFamily="65" charset="-122"/>
              </a:rPr>
              <a:t>基于组件的开发</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微软</a:t>
            </a:r>
            <a:r>
              <a:rPr lang="en-US" altLang="zh-CN" dirty="0" smtClean="0">
                <a:latin typeface="方正北魏楷书简体" panose="03000509000000000000" pitchFamily="65" charset="-122"/>
                <a:ea typeface="方正北魏楷书简体" panose="03000509000000000000" pitchFamily="65" charset="-122"/>
              </a:rPr>
              <a:t>com</a:t>
            </a:r>
            <a:r>
              <a:rPr lang="zh-CN" altLang="en-US" dirty="0" smtClean="0">
                <a:latin typeface="方正北魏楷书简体" panose="03000509000000000000" pitchFamily="65" charset="-122"/>
                <a:ea typeface="方正北魏楷书简体" panose="03000509000000000000" pitchFamily="65" charset="-122"/>
              </a:rPr>
              <a:t>组件</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smtClean="0">
                <a:latin typeface="方正北魏楷书简体" panose="03000509000000000000" pitchFamily="65" charset="-122"/>
                <a:ea typeface="方正北魏楷书简体" panose="03000509000000000000" pitchFamily="65" charset="-122"/>
              </a:rPr>
              <a:t>Office</a:t>
            </a:r>
            <a:r>
              <a:rPr lang="zh-CN" altLang="en-US" dirty="0" smtClean="0">
                <a:latin typeface="方正北魏楷书简体" panose="03000509000000000000" pitchFamily="65" charset="-122"/>
                <a:ea typeface="方正北魏楷书简体" panose="03000509000000000000" pitchFamily="65" charset="-122"/>
              </a:rPr>
              <a:t>系列</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err="1" smtClean="0">
                <a:latin typeface="方正北魏楷书简体" panose="03000509000000000000" pitchFamily="65" charset="-122"/>
                <a:ea typeface="方正北魏楷书简体" panose="03000509000000000000" pitchFamily="65" charset="-122"/>
              </a:rPr>
              <a:t>Dotnet</a:t>
            </a:r>
            <a:r>
              <a:rPr lang="en-US" altLang="zh-CN" dirty="0" smtClean="0">
                <a:latin typeface="方正北魏楷书简体" panose="03000509000000000000" pitchFamily="65" charset="-122"/>
                <a:ea typeface="方正北魏楷书简体" panose="03000509000000000000" pitchFamily="65" charset="-122"/>
              </a:rPr>
              <a:t> framework</a:t>
            </a:r>
            <a:r>
              <a:rPr lang="zh-CN" altLang="en-US" dirty="0" smtClean="0">
                <a:latin typeface="方正北魏楷书简体" panose="03000509000000000000" pitchFamily="65" charset="-122"/>
                <a:ea typeface="方正北魏楷书简体" panose="03000509000000000000" pitchFamily="65" charset="-122"/>
              </a:rPr>
              <a:t>底层</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优点</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结构清晰</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松散耦合</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可扩展</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可更新</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缺点</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开发难度较大</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需要先进行接口设计，制定组件间交互的协议</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严格遵循基于接口的开发流程</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组件间交互方式受到严格限制</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不像在同一个工程里同一语言各类间自由引用</a:t>
            </a:r>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098" name="Picture 2" descr="C:\Users\DREAMA~1\AppData\Local\Temp\SNAGHTML157507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0100" y="1075444"/>
            <a:ext cx="6589818" cy="43061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简介</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基于组件的开发</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往下一步是服务，服务的普及化是微服务</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None/>
            </a:pPr>
            <a:endParaRPr lang="en-US" altLang="zh-CN" dirty="0">
              <a:latin typeface="方正北魏楷书简体" panose="03000509000000000000" pitchFamily="65" charset="-122"/>
              <a:ea typeface="方正北魏楷书简体" panose="03000509000000000000" pitchFamily="65" charset="-122"/>
            </a:endParaRPr>
          </a:p>
        </p:txBody>
      </p:sp>
      <p:pic>
        <p:nvPicPr>
          <p:cNvPr id="4098" name="Picture 2" descr="C:\Users\DREAMA~1\AppData\Local\Temp\SNAGHTML157507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492" y="2521671"/>
            <a:ext cx="5436945" cy="355282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7645137" y="2959690"/>
            <a:ext cx="4037423" cy="2715245"/>
          </a:xfrm>
          <a:prstGeom prst="rect">
            <a:avLst/>
          </a:prstGeom>
        </p:spPr>
      </p:pic>
      <p:sp>
        <p:nvSpPr>
          <p:cNvPr id="4" name="右箭头 3"/>
          <p:cNvSpPr/>
          <p:nvPr/>
        </p:nvSpPr>
        <p:spPr>
          <a:xfrm>
            <a:off x="6103856" y="3916838"/>
            <a:ext cx="909687" cy="575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034672" y="5992297"/>
            <a:ext cx="4567287" cy="369332"/>
          </a:xfrm>
          <a:prstGeom prst="rect">
            <a:avLst/>
          </a:prstGeom>
          <a:noFill/>
        </p:spPr>
        <p:txBody>
          <a:bodyPr wrap="square" rtlCol="0">
            <a:spAutoFit/>
          </a:bodyPr>
          <a:lstStyle/>
          <a:p>
            <a:r>
              <a:rPr lang="zh-CN" altLang="en-US" dirty="0" smtClean="0">
                <a:solidFill>
                  <a:srgbClr val="0070C0"/>
                </a:solidFill>
                <a:latin typeface="方正北魏楷书简体" panose="03000509000000000000" pitchFamily="65" charset="-122"/>
                <a:ea typeface="方正北魏楷书简体" panose="03000509000000000000" pitchFamily="65" charset="-122"/>
              </a:rPr>
              <a:t>不涉及云游戏的时候，服务与我们关系不大</a:t>
            </a:r>
            <a:endParaRPr lang="zh-CN" altLang="en-US" dirty="0">
              <a:solidFill>
                <a:srgbClr val="0070C0"/>
              </a:solidFill>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简介</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649664" y="1390167"/>
            <a:ext cx="4191000" cy="4351338"/>
          </a:xfrm>
        </p:spPr>
        <p:txBody>
          <a:bodyPr/>
          <a:lstStyle/>
          <a:p>
            <a:r>
              <a:rPr lang="zh-CN" altLang="en-US" dirty="0" smtClean="0">
                <a:latin typeface="方正北魏楷书简体" panose="03000509000000000000" pitchFamily="65" charset="-122"/>
                <a:ea typeface="方正北魏楷书简体" panose="03000509000000000000" pitchFamily="65" charset="-122"/>
              </a:rPr>
              <a:t>实际项目运用</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保留了插件架构</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smtClean="0">
                <a:latin typeface="方正北魏楷书简体" panose="03000509000000000000" pitchFamily="65" charset="-122"/>
                <a:ea typeface="方正北魏楷书简体" panose="03000509000000000000" pitchFamily="65" charset="-122"/>
              </a:rPr>
              <a:t>Cs2LuaScript</a:t>
            </a:r>
            <a:r>
              <a:rPr lang="zh-CN" altLang="en-US" dirty="0" smtClean="0">
                <a:latin typeface="方正北魏楷书简体" panose="03000509000000000000" pitchFamily="65" charset="-122"/>
                <a:ea typeface="方正北魏楷书简体" panose="03000509000000000000" pitchFamily="65" charset="-122"/>
              </a:rPr>
              <a:t>整体可以编译为</a:t>
            </a:r>
            <a:r>
              <a:rPr lang="en-US" altLang="zh-CN" dirty="0" err="1" smtClean="0">
                <a:latin typeface="方正北魏楷书简体" panose="03000509000000000000" pitchFamily="65" charset="-122"/>
                <a:ea typeface="方正北魏楷书简体" panose="03000509000000000000" pitchFamily="65" charset="-122"/>
              </a:rPr>
              <a:t>dll</a:t>
            </a:r>
            <a:r>
              <a:rPr lang="zh-CN" altLang="en-US" dirty="0" smtClean="0">
                <a:latin typeface="方正北魏楷书简体" panose="03000509000000000000" pitchFamily="65" charset="-122"/>
                <a:ea typeface="方正北魏楷书简体" panose="03000509000000000000" pitchFamily="65" charset="-122"/>
              </a:rPr>
              <a:t>或者翻译为</a:t>
            </a:r>
            <a:r>
              <a:rPr lang="en-US" altLang="zh-CN" dirty="0" err="1" smtClean="0">
                <a:latin typeface="方正北魏楷书简体" panose="03000509000000000000" pitchFamily="65" charset="-122"/>
                <a:ea typeface="方正北魏楷书简体" panose="03000509000000000000" pitchFamily="65" charset="-122"/>
              </a:rPr>
              <a:t>lua</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smtClean="0">
                <a:latin typeface="方正北魏楷书简体" panose="03000509000000000000" pitchFamily="65" charset="-122"/>
                <a:ea typeface="方正北魏楷书简体" panose="03000509000000000000" pitchFamily="65" charset="-122"/>
              </a:rPr>
              <a:t>Cs2LuaScript</a:t>
            </a:r>
            <a:r>
              <a:rPr lang="zh-CN" altLang="en-US" dirty="0" smtClean="0">
                <a:latin typeface="方正北魏楷书简体" panose="03000509000000000000" pitchFamily="65" charset="-122"/>
                <a:ea typeface="方正北魏楷书简体" panose="03000509000000000000" pitchFamily="65" charset="-122"/>
              </a:rPr>
              <a:t>整体可以更新</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单个</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实现可移植到</a:t>
            </a:r>
            <a:r>
              <a:rPr lang="en-US" altLang="zh-CN" dirty="0" err="1" smtClean="0">
                <a:latin typeface="方正北魏楷书简体" panose="03000509000000000000" pitchFamily="65" charset="-122"/>
                <a:ea typeface="方正北魏楷书简体" panose="03000509000000000000" pitchFamily="65" charset="-122"/>
              </a:rPr>
              <a:t>lua</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避免跨语言的组件间的交互</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没有强制要求基于组件的开发</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7170" name="Picture 2" descr="C:\Users\DREAMA~1\AppData\Local\Temp\SNAGHTML232efc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8032" y="1956063"/>
            <a:ext cx="7038058" cy="3219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简介</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838200" y="1825624"/>
            <a:ext cx="10515600" cy="4651375"/>
          </a:xfrm>
        </p:spPr>
        <p:txBody>
          <a:bodyPr>
            <a:normAutofit fontScale="85000" lnSpcReduction="20000"/>
          </a:bodyPr>
          <a:lstStyle/>
          <a:p>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运行时三部分</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翻译</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游戏逻辑</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保持语义将</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语法变换到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语法</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无法变换的委托到</a:t>
            </a:r>
            <a:r>
              <a:rPr lang="en-US" altLang="zh-CN" dirty="0" err="1" smtClean="0">
                <a:latin typeface="方正北魏楷书简体" panose="03000509000000000000" pitchFamily="65" charset="-122"/>
                <a:ea typeface="方正北魏楷书简体" panose="03000509000000000000" pitchFamily="65" charset="-122"/>
              </a:rPr>
              <a:t>LuaLib</a:t>
            </a:r>
            <a:r>
              <a:rPr lang="zh-CN" altLang="en-US" dirty="0" smtClean="0">
                <a:latin typeface="方正北魏楷书简体" panose="03000509000000000000" pitchFamily="65" charset="-122"/>
                <a:ea typeface="方正北魏楷书简体" panose="03000509000000000000" pitchFamily="65" charset="-122"/>
              </a:rPr>
              <a:t>的函数</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LuaLib</a:t>
            </a:r>
            <a:r>
              <a:rPr lang="zh-CN" altLang="en-US" dirty="0" smtClean="0">
                <a:latin typeface="方正北魏楷书简体" panose="03000509000000000000" pitchFamily="65" charset="-122"/>
                <a:ea typeface="方正北魏楷书简体" panose="03000509000000000000" pitchFamily="65" charset="-122"/>
              </a:rPr>
              <a:t>运行时库</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辅助实现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模拟</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语义</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对象模型、操作符处理、位运算、整数运算、基础值方法处理、值类型处理、基本容器、</a:t>
            </a:r>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处理、发布</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订阅处理</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Slua</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实现</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的互操作</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允许</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调用</a:t>
            </a:r>
            <a:r>
              <a:rPr lang="en-US" altLang="zh-CN" dirty="0" err="1" smtClean="0">
                <a:latin typeface="方正北魏楷书简体" panose="03000509000000000000" pitchFamily="65" charset="-122"/>
                <a:ea typeface="方正北魏楷书简体" panose="03000509000000000000" pitchFamily="65" charset="-122"/>
              </a:rPr>
              <a:t>c#</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允许</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调用</a:t>
            </a:r>
            <a:r>
              <a:rPr lang="en-US" altLang="zh-CN" dirty="0" err="1" smtClean="0">
                <a:latin typeface="方正北魏楷书简体" panose="03000509000000000000" pitchFamily="65" charset="-122"/>
                <a:ea typeface="方正北魏楷书简体" panose="03000509000000000000" pitchFamily="65" charset="-122"/>
              </a:rPr>
              <a:t>Lua</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自动生成</a:t>
            </a:r>
            <a:r>
              <a:rPr lang="en-US" altLang="zh-CN" dirty="0" err="1" smtClean="0">
                <a:latin typeface="方正北魏楷书简体" panose="03000509000000000000" pitchFamily="65" charset="-122"/>
                <a:ea typeface="方正北魏楷书简体" panose="03000509000000000000" pitchFamily="65" charset="-122"/>
              </a:rPr>
              <a:t>c#</a:t>
            </a:r>
            <a:r>
              <a:rPr lang="en-US" altLang="zh-CN" dirty="0" smtClean="0">
                <a:latin typeface="方正北魏楷书简体" panose="03000509000000000000" pitchFamily="65" charset="-122"/>
                <a:ea typeface="方正北魏楷书简体" panose="03000509000000000000" pitchFamily="65" charset="-122"/>
              </a:rPr>
              <a:t> API</a:t>
            </a:r>
            <a:r>
              <a:rPr lang="zh-CN" altLang="en-US" dirty="0" smtClean="0">
                <a:latin typeface="方正北魏楷书简体" panose="03000509000000000000" pitchFamily="65" charset="-122"/>
                <a:ea typeface="方正北魏楷书简体" panose="03000509000000000000" pitchFamily="65" charset="-122"/>
              </a:rPr>
              <a:t>的</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封装</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我们另外添加：自动生成</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的</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代理类</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6146" name="Picture 2" descr="C:\Users\DREAMA~1\AppData\Local\Temp\SNAGHTML1b1d77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414" y="1342976"/>
            <a:ext cx="6675161" cy="28786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主要内容</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第三章 </a:t>
            </a:r>
            <a:r>
              <a:rPr lang="en-US" altLang="zh-CN" dirty="0" err="1" smtClean="0">
                <a:latin typeface="方正北魏楷书简体" panose="03000509000000000000" pitchFamily="65" charset="-122"/>
                <a:ea typeface="方正北魏楷书简体" panose="03000509000000000000" pitchFamily="65" charset="-122"/>
              </a:rPr>
              <a:t>Slua</a:t>
            </a:r>
            <a:r>
              <a:rPr lang="zh-CN" altLang="en-US" dirty="0" smtClean="0">
                <a:latin typeface="方正北魏楷书简体" panose="03000509000000000000" pitchFamily="65" charset="-122"/>
                <a:ea typeface="方正北魏楷书简体" panose="03000509000000000000" pitchFamily="65" charset="-122"/>
              </a:rPr>
              <a:t>原理、</a:t>
            </a:r>
            <a:r>
              <a:rPr lang="en-US" altLang="zh-CN" dirty="0">
                <a:latin typeface="方正北魏楷书简体" panose="03000509000000000000" pitchFamily="65" charset="-122"/>
                <a:ea typeface="方正北魏楷书简体" panose="03000509000000000000" pitchFamily="65" charset="-122"/>
              </a:rPr>
              <a:t> API</a:t>
            </a:r>
            <a:r>
              <a:rPr lang="zh-CN" altLang="en-US" dirty="0">
                <a:latin typeface="方正北魏楷书简体" panose="03000509000000000000" pitchFamily="65" charset="-122"/>
                <a:ea typeface="方正北魏楷书简体" panose="03000509000000000000" pitchFamily="65" charset="-122"/>
              </a:rPr>
              <a:t>生成与</a:t>
            </a:r>
            <a:r>
              <a:rPr lang="zh-CN" altLang="en-US" dirty="0" smtClean="0">
                <a:latin typeface="方正北魏楷书简体" panose="03000509000000000000" pitchFamily="65" charset="-122"/>
                <a:ea typeface="方正北魏楷书简体" panose="03000509000000000000" pitchFamily="65" charset="-122"/>
              </a:rPr>
              <a:t>修改</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dirty="0" smtClean="0">
                <a:latin typeface="方正北魏楷书简体" panose="03000509000000000000" pitchFamily="65" charset="-122"/>
                <a:ea typeface="方正北魏楷书简体" panose="03000509000000000000" pitchFamily="65" charset="-122"/>
              </a:rPr>
              <a:t>1</a:t>
            </a:r>
            <a:r>
              <a:rPr lang="zh-CN" altLang="en-US" dirty="0">
                <a:latin typeface="方正北魏楷书简体" panose="03000509000000000000" pitchFamily="65" charset="-122"/>
                <a:ea typeface="方正北魏楷书简体" panose="03000509000000000000" pitchFamily="65" charset="-122"/>
              </a:rPr>
              <a:t>、</a:t>
            </a:r>
            <a:r>
              <a:rPr lang="en-US" altLang="zh-CN" dirty="0" err="1">
                <a:latin typeface="方正北魏楷书简体" panose="03000509000000000000" pitchFamily="65" charset="-122"/>
                <a:ea typeface="方正北魏楷书简体" panose="03000509000000000000" pitchFamily="65" charset="-122"/>
              </a:rPr>
              <a:t>Slua</a:t>
            </a:r>
            <a:r>
              <a:rPr lang="zh-CN" altLang="en-US" dirty="0">
                <a:latin typeface="方正北魏楷书简体" panose="03000509000000000000" pitchFamily="65" charset="-122"/>
                <a:ea typeface="方正北魏楷书简体" panose="03000509000000000000" pitchFamily="65" charset="-122"/>
              </a:rPr>
              <a:t>的原理</a:t>
            </a:r>
            <a:endParaRPr lang="en-US" altLang="zh-CN" dirty="0">
              <a:latin typeface="方正北魏楷书简体" panose="03000509000000000000" pitchFamily="65" charset="-122"/>
              <a:ea typeface="方正北魏楷书简体" panose="03000509000000000000" pitchFamily="65" charset="-122"/>
            </a:endParaRPr>
          </a:p>
          <a:p>
            <a:pPr marL="457200" lvl="1" indent="0">
              <a:buNone/>
            </a:pPr>
            <a:r>
              <a:rPr lang="en-US" altLang="zh-CN" dirty="0">
                <a:latin typeface="方正北魏楷书简体" panose="03000509000000000000" pitchFamily="65" charset="-122"/>
                <a:ea typeface="方正北魏楷书简体" panose="03000509000000000000" pitchFamily="65" charset="-122"/>
              </a:rPr>
              <a:t>2</a:t>
            </a:r>
            <a:r>
              <a:rPr lang="zh-CN" altLang="en-US" dirty="0">
                <a:latin typeface="方正北魏楷书简体" panose="03000509000000000000" pitchFamily="65" charset="-122"/>
                <a:ea typeface="方正北魏楷书简体" panose="03000509000000000000" pitchFamily="65" charset="-122"/>
              </a:rPr>
              <a:t>、导出</a:t>
            </a:r>
            <a:r>
              <a:rPr lang="en-US" altLang="zh-CN" dirty="0" err="1">
                <a:latin typeface="方正北魏楷书简体" panose="03000509000000000000" pitchFamily="65" charset="-122"/>
                <a:ea typeface="方正北魏楷书简体" panose="03000509000000000000" pitchFamily="65" charset="-122"/>
              </a:rPr>
              <a:t>Api</a:t>
            </a:r>
            <a:r>
              <a:rPr lang="zh-CN" altLang="en-US" dirty="0">
                <a:latin typeface="方正北魏楷书简体" panose="03000509000000000000" pitchFamily="65" charset="-122"/>
                <a:ea typeface="方正北魏楷书简体" panose="03000509000000000000" pitchFamily="65" charset="-122"/>
              </a:rPr>
              <a:t>限制</a:t>
            </a:r>
            <a:endParaRPr lang="en-US" altLang="zh-CN" dirty="0">
              <a:latin typeface="方正北魏楷书简体" panose="03000509000000000000" pitchFamily="65" charset="-122"/>
              <a:ea typeface="方正北魏楷书简体" panose="03000509000000000000" pitchFamily="65" charset="-122"/>
            </a:endParaRPr>
          </a:p>
          <a:p>
            <a:pPr marL="457200" lvl="1" indent="0">
              <a:buNone/>
            </a:pPr>
            <a:r>
              <a:rPr lang="en-US" altLang="zh-CN" dirty="0">
                <a:latin typeface="方正北魏楷书简体" panose="03000509000000000000" pitchFamily="65" charset="-122"/>
                <a:ea typeface="方正北魏楷书简体" panose="03000509000000000000" pitchFamily="65" charset="-122"/>
              </a:rPr>
              <a:t>3</a:t>
            </a:r>
            <a:r>
              <a:rPr lang="zh-CN" altLang="en-US" dirty="0">
                <a:latin typeface="方正北魏楷书简体" panose="03000509000000000000" pitchFamily="65" charset="-122"/>
                <a:ea typeface="方正北魏楷书简体" panose="03000509000000000000" pitchFamily="65" charset="-122"/>
              </a:rPr>
              <a:t>、手写</a:t>
            </a:r>
            <a:r>
              <a:rPr lang="en-US" altLang="zh-CN" dirty="0" err="1">
                <a:latin typeface="方正北魏楷书简体" panose="03000509000000000000" pitchFamily="65" charset="-122"/>
                <a:ea typeface="方正北魏楷书简体" panose="03000509000000000000" pitchFamily="65" charset="-122"/>
              </a:rPr>
              <a:t>lua</a:t>
            </a:r>
            <a:r>
              <a:rPr lang="zh-CN" altLang="en-US" dirty="0">
                <a:latin typeface="方正北魏楷书简体" panose="03000509000000000000" pitchFamily="65" charset="-122"/>
                <a:ea typeface="方正北魏楷书简体" panose="03000509000000000000" pitchFamily="65" charset="-122"/>
              </a:rPr>
              <a:t>与翻译对</a:t>
            </a:r>
            <a:r>
              <a:rPr lang="en-US" altLang="zh-CN" dirty="0" err="1">
                <a:latin typeface="方正北魏楷书简体" panose="03000509000000000000" pitchFamily="65" charset="-122"/>
                <a:ea typeface="方正北魏楷书简体" panose="03000509000000000000" pitchFamily="65" charset="-122"/>
              </a:rPr>
              <a:t>Slua</a:t>
            </a:r>
            <a:r>
              <a:rPr lang="zh-CN" altLang="en-US" dirty="0">
                <a:latin typeface="方正北魏楷书简体" panose="03000509000000000000" pitchFamily="65" charset="-122"/>
                <a:ea typeface="方正北魏楷书简体" panose="03000509000000000000" pitchFamily="65" charset="-122"/>
              </a:rPr>
              <a:t>的要求</a:t>
            </a:r>
            <a:endParaRPr lang="en-US" altLang="zh-CN" dirty="0">
              <a:latin typeface="方正北魏楷书简体" panose="03000509000000000000" pitchFamily="65" charset="-122"/>
              <a:ea typeface="方正北魏楷书简体" panose="03000509000000000000" pitchFamily="65" charset="-122"/>
            </a:endParaRPr>
          </a:p>
          <a:p>
            <a:pPr marL="457200" lvl="1" indent="0">
              <a:buNone/>
            </a:pPr>
            <a:r>
              <a:rPr lang="en-US" altLang="zh-CN" dirty="0">
                <a:latin typeface="方正北魏楷书简体" panose="03000509000000000000" pitchFamily="65" charset="-122"/>
                <a:ea typeface="方正北魏楷书简体" panose="03000509000000000000" pitchFamily="65" charset="-122"/>
              </a:rPr>
              <a:t>4</a:t>
            </a:r>
            <a:r>
              <a:rPr lang="zh-CN" altLang="en-US" dirty="0">
                <a:latin typeface="方正北魏楷书简体" panose="03000509000000000000" pitchFamily="65" charset="-122"/>
                <a:ea typeface="方正北魏楷书简体" panose="03000509000000000000" pitchFamily="65" charset="-122"/>
              </a:rPr>
              <a:t>、主要修改</a:t>
            </a:r>
            <a:endParaRPr lang="en-US" altLang="zh-CN" dirty="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主要内容</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第一章 </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smtClean="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第二章 </a:t>
            </a:r>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简介</a:t>
            </a:r>
            <a:endParaRPr lang="en-US" altLang="zh-CN" dirty="0" smtClean="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r>
              <a:rPr lang="zh-CN" altLang="en-US" dirty="0">
                <a:latin typeface="方正北魏楷书简体" panose="03000509000000000000" pitchFamily="65" charset="-122"/>
                <a:ea typeface="方正北魏楷书简体" panose="03000509000000000000" pitchFamily="65" charset="-122"/>
              </a:rPr>
              <a:t>第三章 </a:t>
            </a:r>
            <a:r>
              <a:rPr lang="en-US" altLang="zh-CN" dirty="0" err="1">
                <a:latin typeface="方正北魏楷书简体" panose="03000509000000000000" pitchFamily="65" charset="-122"/>
                <a:ea typeface="方正北魏楷书简体" panose="03000509000000000000" pitchFamily="65" charset="-122"/>
              </a:rPr>
              <a:t>Slua</a:t>
            </a:r>
            <a:r>
              <a:rPr lang="zh-CN" altLang="en-US" dirty="0">
                <a:latin typeface="方正北魏楷书简体" panose="03000509000000000000" pitchFamily="65" charset="-122"/>
                <a:ea typeface="方正北魏楷书简体" panose="03000509000000000000" pitchFamily="65" charset="-122"/>
              </a:rPr>
              <a:t>原理、</a:t>
            </a:r>
            <a:r>
              <a:rPr lang="en-US" altLang="zh-CN" dirty="0">
                <a:latin typeface="方正北魏楷书简体" panose="03000509000000000000" pitchFamily="65" charset="-122"/>
                <a:ea typeface="方正北魏楷书简体" panose="03000509000000000000" pitchFamily="65" charset="-122"/>
              </a:rPr>
              <a:t> API</a:t>
            </a:r>
            <a:r>
              <a:rPr lang="zh-CN" altLang="en-US" dirty="0">
                <a:latin typeface="方正北魏楷书简体" panose="03000509000000000000" pitchFamily="65" charset="-122"/>
                <a:ea typeface="方正北魏楷书简体" panose="03000509000000000000" pitchFamily="65" charset="-122"/>
              </a:rPr>
              <a:t>生成与</a:t>
            </a:r>
            <a:r>
              <a:rPr lang="zh-CN" altLang="en-US" dirty="0" smtClean="0">
                <a:latin typeface="方正北魏楷书简体" panose="03000509000000000000" pitchFamily="65" charset="-122"/>
                <a:ea typeface="方正北魏楷书简体" panose="03000509000000000000" pitchFamily="65" charset="-122"/>
              </a:rPr>
              <a:t>修改</a:t>
            </a:r>
            <a:endParaRPr lang="en-US" altLang="zh-CN" dirty="0" smtClean="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r>
              <a:rPr lang="zh-CN" altLang="en-US" dirty="0">
                <a:latin typeface="方正北魏楷书简体" panose="03000509000000000000" pitchFamily="65" charset="-122"/>
                <a:ea typeface="方正北魏楷书简体" panose="03000509000000000000" pitchFamily="65" charset="-122"/>
              </a:rPr>
              <a:t>第四章 </a:t>
            </a:r>
            <a:r>
              <a:rPr lang="en-US" altLang="zh-CN" dirty="0" err="1">
                <a:latin typeface="方正北魏楷书简体" panose="03000509000000000000" pitchFamily="65" charset="-122"/>
                <a:ea typeface="方正北魏楷书简体" panose="03000509000000000000" pitchFamily="65" charset="-122"/>
              </a:rPr>
              <a:t>c#</a:t>
            </a:r>
            <a:r>
              <a:rPr lang="zh-CN" altLang="en-US" dirty="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en-US" altLang="zh-CN" dirty="0" smtClean="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r>
              <a:rPr lang="zh-CN" altLang="en-US" dirty="0">
                <a:latin typeface="方正北魏楷书简体" panose="03000509000000000000" pitchFamily="65" charset="-122"/>
                <a:ea typeface="方正北魏楷书简体" panose="03000509000000000000" pitchFamily="65" charset="-122"/>
              </a:rPr>
              <a:t>第五章 </a:t>
            </a:r>
            <a:r>
              <a:rPr lang="en-US" altLang="zh-CN" dirty="0" err="1">
                <a:latin typeface="方正北魏楷书简体" panose="03000509000000000000" pitchFamily="65" charset="-122"/>
                <a:ea typeface="方正北魏楷书简体" panose="03000509000000000000" pitchFamily="65" charset="-122"/>
              </a:rPr>
              <a:t>lua</a:t>
            </a:r>
            <a:r>
              <a:rPr lang="zh-CN" altLang="en-US" dirty="0">
                <a:latin typeface="方正北魏楷书简体" panose="03000509000000000000" pitchFamily="65" charset="-122"/>
                <a:ea typeface="方正北魏楷书简体" panose="03000509000000000000" pitchFamily="65" charset="-122"/>
              </a:rPr>
              <a:t>运行</a:t>
            </a:r>
            <a:r>
              <a:rPr lang="zh-CN" altLang="en-US" dirty="0" smtClean="0">
                <a:latin typeface="方正北魏楷书简体" panose="03000509000000000000" pitchFamily="65" charset="-122"/>
                <a:ea typeface="方正北魏楷书简体" panose="03000509000000000000" pitchFamily="65" charset="-122"/>
              </a:rPr>
              <a:t>时</a:t>
            </a:r>
            <a:endParaRPr lang="en-US" altLang="zh-CN" dirty="0" smtClean="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r>
              <a:rPr lang="zh-CN" altLang="en-US" dirty="0">
                <a:latin typeface="方正北魏楷书简体" panose="03000509000000000000" pitchFamily="65" charset="-122"/>
                <a:ea typeface="方正北魏楷书简体" panose="03000509000000000000" pitchFamily="65" charset="-122"/>
              </a:rPr>
              <a:t>第六章 值类型</a:t>
            </a:r>
            <a:r>
              <a:rPr lang="zh-CN" altLang="en-US" dirty="0" smtClean="0">
                <a:latin typeface="方正北魏楷书简体" panose="03000509000000000000" pitchFamily="65" charset="-122"/>
                <a:ea typeface="方正北魏楷书简体" panose="03000509000000000000" pitchFamily="65" charset="-122"/>
              </a:rPr>
              <a:t>处理</a:t>
            </a:r>
            <a:endParaRPr lang="en-US" altLang="zh-CN" dirty="0" smtClean="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r>
              <a:rPr lang="zh-CN" altLang="en-US" dirty="0">
                <a:latin typeface="方正北魏楷书简体" panose="03000509000000000000" pitchFamily="65" charset="-122"/>
                <a:ea typeface="方正北魏楷书简体" panose="03000509000000000000" pitchFamily="65" charset="-122"/>
              </a:rPr>
              <a:t>第七章 性能问题与优化策略</a:t>
            </a:r>
            <a:endParaRPr lang="en-US" altLang="zh-CN" dirty="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endParaRPr lang="en-US" altLang="zh-CN" dirty="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endParaRPr lang="zh-CN" altLang="en-US" dirty="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endParaRPr lang="zh-CN" altLang="en-US" dirty="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endParaRPr lang="en-US" altLang="zh-CN" dirty="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endParaRPr lang="zh-CN" altLang="en-US" dirty="0" smtClean="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方正北魏楷书简体" panose="03000509000000000000" pitchFamily="65" charset="-122"/>
                <a:ea typeface="方正北魏楷书简体" panose="03000509000000000000" pitchFamily="65" charset="-122"/>
              </a:rPr>
              <a:t>Slua</a:t>
            </a:r>
            <a:r>
              <a:rPr lang="zh-CN" altLang="en-US" dirty="0">
                <a:latin typeface="方正北魏楷书简体" panose="03000509000000000000" pitchFamily="65" charset="-122"/>
                <a:ea typeface="方正北魏楷书简体" panose="03000509000000000000" pitchFamily="65" charset="-122"/>
              </a:rPr>
              <a:t>原理</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a:latin typeface="方正北魏楷书简体" panose="03000509000000000000" pitchFamily="65" charset="-122"/>
                <a:ea typeface="方正北魏楷书简体" panose="03000509000000000000" pitchFamily="65" charset="-122"/>
              </a:rPr>
              <a:t> API</a:t>
            </a:r>
            <a:r>
              <a:rPr lang="zh-CN" altLang="en-US" dirty="0">
                <a:latin typeface="方正北魏楷书简体" panose="03000509000000000000" pitchFamily="65" charset="-122"/>
                <a:ea typeface="方正北魏楷书简体" panose="03000509000000000000" pitchFamily="65" charset="-122"/>
              </a:rPr>
              <a:t>生成与修改</a:t>
            </a:r>
          </a:p>
        </p:txBody>
      </p:sp>
      <p:sp>
        <p:nvSpPr>
          <p:cNvPr id="3" name="内容占位符 2"/>
          <p:cNvSpPr>
            <a:spLocks noGrp="1"/>
          </p:cNvSpPr>
          <p:nvPr>
            <p:ph idx="1"/>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Slua</a:t>
            </a:r>
            <a:r>
              <a:rPr lang="zh-CN" altLang="en-US" dirty="0">
                <a:latin typeface="方正北魏楷书简体" panose="03000509000000000000" pitchFamily="65" charset="-122"/>
                <a:ea typeface="方正北魏楷书简体" panose="03000509000000000000" pitchFamily="65" charset="-122"/>
              </a:rPr>
              <a:t>的</a:t>
            </a:r>
            <a:r>
              <a:rPr lang="zh-CN" altLang="en-US" dirty="0" smtClean="0">
                <a:latin typeface="方正北魏楷书简体" panose="03000509000000000000" pitchFamily="65" charset="-122"/>
                <a:ea typeface="方正北魏楷书简体" panose="03000509000000000000" pitchFamily="65" charset="-122"/>
              </a:rPr>
              <a:t>原理</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主要解决</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的互操作问题</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对象与</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表如何关联</a:t>
            </a:r>
            <a:endParaRPr lang="en-US" altLang="zh-CN" dirty="0">
              <a:latin typeface="方正北魏楷书简体" panose="03000509000000000000" pitchFamily="65" charset="-122"/>
              <a:ea typeface="方正北魏楷书简体" panose="03000509000000000000" pitchFamily="65" charset="-122"/>
            </a:endParaRPr>
          </a:p>
        </p:txBody>
      </p:sp>
      <p:pic>
        <p:nvPicPr>
          <p:cNvPr id="2050" name="Picture 2" descr="C:\Users\DREAMA~1\AppData\Local\Temp\SNAGHTML29693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573" y="1461800"/>
            <a:ext cx="6777873" cy="49855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方正北魏楷书简体" panose="03000509000000000000" pitchFamily="65" charset="-122"/>
                <a:ea typeface="方正北魏楷书简体" panose="03000509000000000000" pitchFamily="65" charset="-122"/>
              </a:rPr>
              <a:t>Slua</a:t>
            </a:r>
            <a:r>
              <a:rPr lang="zh-CN" altLang="en-US" dirty="0">
                <a:latin typeface="方正北魏楷书简体" panose="03000509000000000000" pitchFamily="65" charset="-122"/>
                <a:ea typeface="方正北魏楷书简体" panose="03000509000000000000" pitchFamily="65" charset="-122"/>
              </a:rPr>
              <a:t>原理</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生成与修改</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导出</a:t>
            </a:r>
            <a:r>
              <a:rPr lang="en-US" altLang="zh-CN" dirty="0" err="1">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限制</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无法导出泛型类型</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无法导出泛型方法</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需要按约定提供一个非泛型版本</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对</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的限制</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不翻译为</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的模块</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公有类不能是泛型类</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公有方法不能是泛型方法</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方正北魏楷书简体" panose="03000509000000000000" pitchFamily="65" charset="-122"/>
                <a:ea typeface="方正北魏楷书简体" panose="03000509000000000000" pitchFamily="65" charset="-122"/>
              </a:rPr>
              <a:t>Slua</a:t>
            </a:r>
            <a:r>
              <a:rPr lang="zh-CN" altLang="en-US" dirty="0">
                <a:latin typeface="方正北魏楷书简体" panose="03000509000000000000" pitchFamily="65" charset="-122"/>
                <a:ea typeface="方正北魏楷书简体" panose="03000509000000000000" pitchFamily="65" charset="-122"/>
              </a:rPr>
              <a:t>原理</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a:latin typeface="方正北魏楷书简体" panose="03000509000000000000" pitchFamily="65" charset="-122"/>
                <a:ea typeface="方正北魏楷书简体" panose="03000509000000000000" pitchFamily="65" charset="-122"/>
              </a:rPr>
              <a:t> API</a:t>
            </a:r>
            <a:r>
              <a:rPr lang="zh-CN" altLang="en-US" dirty="0">
                <a:latin typeface="方正北魏楷书简体" panose="03000509000000000000" pitchFamily="65" charset="-122"/>
                <a:ea typeface="方正北魏楷书简体" panose="03000509000000000000" pitchFamily="65" charset="-122"/>
              </a:rPr>
              <a:t>生成与修改</a:t>
            </a: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导出</a:t>
            </a:r>
            <a:r>
              <a:rPr lang="en-US" altLang="zh-CN" dirty="0" err="1">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限制</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函数重载</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err="1" smtClean="0">
                <a:latin typeface="方正北魏楷书简体" panose="03000509000000000000" pitchFamily="65" charset="-122"/>
                <a:ea typeface="方正北魏楷书简体" panose="03000509000000000000" pitchFamily="65" charset="-122"/>
              </a:rPr>
              <a:t>Slua</a:t>
            </a:r>
            <a:r>
              <a:rPr lang="zh-CN" altLang="en-US" dirty="0" smtClean="0">
                <a:latin typeface="方正北魏楷书简体" panose="03000509000000000000" pitchFamily="65" charset="-122"/>
                <a:ea typeface="方正北魏楷书简体" panose="03000509000000000000" pitchFamily="65" charset="-122"/>
              </a:rPr>
              <a:t>为方便手写</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，重载函数不进行换名导出</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多个版本共用一个名称，运行时根据参数数量与类型来匹配</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最后一个参数是变参的版本与普通参数个数相同的版本无法区分</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某些类型从</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实参无法区分，如</a:t>
            </a:r>
            <a:r>
              <a:rPr lang="en-US" altLang="zh-CN" dirty="0" smtClean="0">
                <a:latin typeface="方正北魏楷书简体" panose="03000509000000000000" pitchFamily="65" charset="-122"/>
                <a:ea typeface="方正北魏楷书简体" panose="03000509000000000000" pitchFamily="65" charset="-122"/>
              </a:rPr>
              <a:t>float</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int</a:t>
            </a:r>
            <a:r>
              <a:rPr lang="zh-CN" altLang="en-US" dirty="0" smtClean="0">
                <a:latin typeface="方正北魏楷书简体" panose="03000509000000000000" pitchFamily="65" charset="-122"/>
                <a:ea typeface="方正北魏楷书简体" panose="03000509000000000000" pitchFamily="65" charset="-122"/>
              </a:rPr>
              <a:t>等</a:t>
            </a:r>
            <a:endParaRPr lang="en-US" altLang="zh-CN" dirty="0" smtClean="0">
              <a:latin typeface="方正北魏楷书简体" panose="03000509000000000000" pitchFamily="65" charset="-122"/>
              <a:ea typeface="方正北魏楷书简体" panose="03000509000000000000" pitchFamily="65" charset="-122"/>
            </a:endParaRPr>
          </a:p>
          <a:p>
            <a:pPr lvl="3"/>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不需要手写</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，所以修改为换名导出函数的多个重载版本</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避免变参函数</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变参不管是在</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还是翻译到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都存在</a:t>
            </a:r>
            <a:r>
              <a:rPr lang="en-US" altLang="zh-CN" dirty="0" smtClean="0">
                <a:latin typeface="方正北魏楷书简体" panose="03000509000000000000" pitchFamily="65" charset="-122"/>
                <a:ea typeface="方正北魏楷书简体" panose="03000509000000000000" pitchFamily="65" charset="-122"/>
              </a:rPr>
              <a:t>GC</a:t>
            </a:r>
            <a:r>
              <a:rPr lang="zh-CN" altLang="en-US" dirty="0" smtClean="0">
                <a:latin typeface="方正北魏楷书简体" panose="03000509000000000000" pitchFamily="65" charset="-122"/>
                <a:ea typeface="方正北魏楷书简体" panose="03000509000000000000" pitchFamily="65" charset="-122"/>
              </a:rPr>
              <a:t>，因为</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的语义是把变参组织成一个数组，这个操作是在调用时处理的</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翻译时需要保持与</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语义一致，所以变参翻译后也会构造一个数组</a:t>
            </a:r>
            <a:r>
              <a:rPr lang="en-US" altLang="zh-CN" dirty="0" smtClean="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rPr>
              <a:t>lua</a:t>
            </a:r>
            <a:r>
              <a:rPr lang="en-US" altLang="zh-CN" dirty="0" smtClean="0">
                <a:latin typeface="方正北魏楷书简体" panose="03000509000000000000" pitchFamily="65" charset="-122"/>
                <a:ea typeface="方正北魏楷书简体" panose="03000509000000000000" pitchFamily="65" charset="-122"/>
              </a:rPr>
              <a:t> table)</a:t>
            </a:r>
            <a:endParaRPr lang="en-US" altLang="zh-CN"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方正北魏楷书简体" panose="03000509000000000000" pitchFamily="65" charset="-122"/>
                <a:ea typeface="方正北魏楷书简体" panose="03000509000000000000" pitchFamily="65" charset="-122"/>
              </a:rPr>
              <a:t>Slua</a:t>
            </a:r>
            <a:r>
              <a:rPr lang="zh-CN" altLang="en-US" dirty="0">
                <a:latin typeface="方正北魏楷书简体" panose="03000509000000000000" pitchFamily="65" charset="-122"/>
                <a:ea typeface="方正北魏楷书简体" panose="03000509000000000000" pitchFamily="65" charset="-122"/>
              </a:rPr>
              <a:t>原理</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a:latin typeface="方正北魏楷书简体" panose="03000509000000000000" pitchFamily="65" charset="-122"/>
                <a:ea typeface="方正北魏楷书简体" panose="03000509000000000000" pitchFamily="65" charset="-122"/>
              </a:rPr>
              <a:t> API</a:t>
            </a:r>
            <a:r>
              <a:rPr lang="zh-CN" altLang="en-US" dirty="0">
                <a:latin typeface="方正北魏楷书简体" panose="03000509000000000000" pitchFamily="65" charset="-122"/>
                <a:ea typeface="方正北魏楷书简体" panose="03000509000000000000" pitchFamily="65" charset="-122"/>
              </a:rPr>
              <a:t>生成与修改</a:t>
            </a: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导出</a:t>
            </a:r>
            <a:r>
              <a:rPr lang="en-US" altLang="zh-CN" dirty="0" err="1">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限制</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Dotnet</a:t>
            </a:r>
            <a:r>
              <a:rPr lang="en-US" altLang="zh-CN" dirty="0" smtClean="0">
                <a:latin typeface="方正北魏楷书简体" panose="03000509000000000000" pitchFamily="65" charset="-122"/>
                <a:ea typeface="方正北魏楷书简体" panose="03000509000000000000" pitchFamily="65" charset="-122"/>
              </a:rPr>
              <a:t> framework</a:t>
            </a:r>
            <a:r>
              <a:rPr lang="zh-CN" altLang="en-US" dirty="0" smtClean="0">
                <a:latin typeface="方正北魏楷书简体" panose="03000509000000000000" pitchFamily="65" charset="-122"/>
                <a:ea typeface="方正北魏楷书简体" panose="03000509000000000000" pitchFamily="65" charset="-122"/>
              </a:rPr>
              <a:t>库里的容器类无法导出</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导出接口里使用非泛型版本容器</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继承泛型容器并提供具体类型</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的</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代码假设泛型容器类是</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实现的</a:t>
            </a:r>
            <a:endParaRPr lang="en-US" altLang="zh-CN" dirty="0" smtClean="0">
              <a:latin typeface="方正北魏楷书简体" panose="03000509000000000000" pitchFamily="65" charset="-122"/>
              <a:ea typeface="方正北魏楷书简体" panose="03000509000000000000" pitchFamily="65" charset="-122"/>
            </a:endParaRPr>
          </a:p>
          <a:p>
            <a:pPr lvl="3"/>
            <a:r>
              <a:rPr lang="en-US" altLang="zh-CN" dirty="0" err="1" smtClean="0">
                <a:latin typeface="方正北魏楷书简体" panose="03000509000000000000" pitchFamily="65" charset="-122"/>
                <a:ea typeface="方正北魏楷书简体" panose="03000509000000000000" pitchFamily="65" charset="-122"/>
              </a:rPr>
              <a:t>lualib</a:t>
            </a:r>
            <a:r>
              <a:rPr lang="zh-CN" altLang="en-US" dirty="0" smtClean="0">
                <a:latin typeface="方正北魏楷书简体" panose="03000509000000000000" pitchFamily="65" charset="-122"/>
                <a:ea typeface="方正北魏楷书简体" panose="03000509000000000000" pitchFamily="65" charset="-122"/>
              </a:rPr>
              <a:t>里的容器类实现</a:t>
            </a:r>
            <a:endParaRPr lang="en-US" altLang="zh-CN" dirty="0" smtClean="0">
              <a:latin typeface="方正北魏楷书简体" panose="03000509000000000000" pitchFamily="65" charset="-122"/>
              <a:ea typeface="方正北魏楷书简体" panose="03000509000000000000" pitchFamily="65" charset="-122"/>
            </a:endParaRPr>
          </a:p>
          <a:p>
            <a:pPr lvl="3"/>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翻译时会检查下面</a:t>
            </a:r>
            <a:r>
              <a:rPr lang="en-US" altLang="zh-CN" dirty="0" smtClean="0">
                <a:latin typeface="方正北魏楷书简体" panose="03000509000000000000" pitchFamily="65" charset="-122"/>
                <a:ea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rPr>
              <a:t>种情形并报错</a:t>
            </a:r>
            <a:endParaRPr lang="en-US" altLang="zh-CN" dirty="0" smtClean="0">
              <a:latin typeface="方正北魏楷书简体" panose="03000509000000000000" pitchFamily="65" charset="-122"/>
              <a:ea typeface="方正北魏楷书简体" panose="03000509000000000000" pitchFamily="65" charset="-122"/>
            </a:endParaRPr>
          </a:p>
          <a:p>
            <a:pPr lvl="4"/>
            <a:r>
              <a:rPr lang="zh-CN" altLang="en-US" dirty="0" smtClean="0">
                <a:solidFill>
                  <a:srgbClr val="FF0000"/>
                </a:solidFill>
                <a:latin typeface="方正北魏楷书简体" panose="03000509000000000000" pitchFamily="65" charset="-122"/>
                <a:ea typeface="方正北魏楷书简体" panose="03000509000000000000" pitchFamily="65" charset="-122"/>
              </a:rPr>
              <a:t>不能作为参数传给</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c#</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 </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dll</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的方法</a:t>
            </a:r>
            <a:endParaRPr lang="en-US" altLang="zh-CN" dirty="0" smtClean="0">
              <a:solidFill>
                <a:srgbClr val="FF0000"/>
              </a:solidFill>
              <a:latin typeface="方正北魏楷书简体" panose="03000509000000000000" pitchFamily="65" charset="-122"/>
              <a:ea typeface="方正北魏楷书简体" panose="03000509000000000000" pitchFamily="65" charset="-122"/>
            </a:endParaRPr>
          </a:p>
          <a:p>
            <a:pPr lvl="4"/>
            <a:r>
              <a:rPr lang="zh-CN" altLang="en-US" dirty="0" smtClean="0">
                <a:solidFill>
                  <a:srgbClr val="FF0000"/>
                </a:solidFill>
                <a:latin typeface="方正北魏楷书简体" panose="03000509000000000000" pitchFamily="65" charset="-122"/>
                <a:ea typeface="方正北魏楷书简体" panose="03000509000000000000" pitchFamily="65" charset="-122"/>
              </a:rPr>
              <a:t>不能作为变量接受</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c#</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 </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dll</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方法的返回值</a:t>
            </a:r>
            <a:endParaRPr lang="en-US" altLang="zh-CN" dirty="0" smtClean="0">
              <a:solidFill>
                <a:srgbClr val="FF0000"/>
              </a:solidFill>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泛型方法无法导出，需要提供一个非泛型版本，泛型参数作为类型为</a:t>
            </a:r>
            <a:r>
              <a:rPr lang="en-US" altLang="zh-CN" dirty="0" smtClean="0">
                <a:latin typeface="方正北魏楷书简体" panose="03000509000000000000" pitchFamily="65" charset="-122"/>
                <a:ea typeface="方正北魏楷书简体" panose="03000509000000000000" pitchFamily="65" charset="-122"/>
              </a:rPr>
              <a:t>Type</a:t>
            </a:r>
            <a:r>
              <a:rPr lang="zh-CN" altLang="en-US" dirty="0" smtClean="0">
                <a:latin typeface="方正北魏楷书简体" panose="03000509000000000000" pitchFamily="65" charset="-122"/>
                <a:ea typeface="方正北魏楷书简体" panose="03000509000000000000" pitchFamily="65" charset="-122"/>
              </a:rPr>
              <a:t>的实参传入（只能部分实现泛型版本功能，比如不能</a:t>
            </a:r>
            <a:r>
              <a:rPr lang="en-US" altLang="zh-CN" dirty="0" smtClean="0">
                <a:latin typeface="方正北魏楷书简体" panose="03000509000000000000" pitchFamily="65" charset="-122"/>
                <a:ea typeface="方正北魏楷书简体" panose="03000509000000000000" pitchFamily="65" charset="-122"/>
              </a:rPr>
              <a:t>new</a:t>
            </a:r>
            <a:r>
              <a:rPr lang="zh-CN" altLang="en-US" dirty="0" smtClean="0">
                <a:latin typeface="方正北魏楷书简体" panose="03000509000000000000" pitchFamily="65" charset="-122"/>
                <a:ea typeface="方正北魏楷书简体" panose="03000509000000000000" pitchFamily="65" charset="-122"/>
              </a:rPr>
              <a:t>泛型参数的新实例）</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在翻译时会寻找泛型方法的对应非泛型版本并生成调用非泛型版本的代码</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适应</a:t>
            </a:r>
            <a:r>
              <a:rPr lang="en-US" altLang="zh-CN" dirty="0" smtClean="0">
                <a:latin typeface="方正北魏楷书简体" panose="03000509000000000000" pitchFamily="65" charset="-122"/>
                <a:ea typeface="方正北魏楷书简体" panose="03000509000000000000" pitchFamily="65" charset="-122"/>
              </a:rPr>
              <a:t>Unity</a:t>
            </a:r>
            <a:r>
              <a:rPr lang="zh-CN" altLang="en-US" dirty="0" smtClean="0">
                <a:latin typeface="方正北魏楷书简体" panose="03000509000000000000" pitchFamily="65" charset="-122"/>
                <a:ea typeface="方正北魏楷书简体" panose="03000509000000000000" pitchFamily="65" charset="-122"/>
              </a:rPr>
              <a:t>里的</a:t>
            </a:r>
            <a:r>
              <a:rPr lang="en-US" altLang="zh-CN" dirty="0" err="1" smtClean="0">
                <a:latin typeface="方正北魏楷书简体" panose="03000509000000000000" pitchFamily="65" charset="-122"/>
                <a:ea typeface="方正北魏楷书简体" panose="03000509000000000000" pitchFamily="65" charset="-122"/>
              </a:rPr>
              <a:t>GetComponent</a:t>
            </a:r>
            <a:r>
              <a:rPr lang="zh-CN" altLang="en-US" dirty="0" smtClean="0">
                <a:latin typeface="方正北魏楷书简体" panose="03000509000000000000" pitchFamily="65" charset="-122"/>
                <a:ea typeface="方正北魏楷书简体" panose="03000509000000000000" pitchFamily="65" charset="-122"/>
              </a:rPr>
              <a:t>等泛型方法的非泛型版本约定</a:t>
            </a:r>
            <a:endParaRPr lang="en-US" altLang="zh-CN"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方正北魏楷书简体" panose="03000509000000000000" pitchFamily="65" charset="-122"/>
                <a:ea typeface="方正北魏楷书简体" panose="03000509000000000000" pitchFamily="65" charset="-122"/>
              </a:rPr>
              <a:t>Slua</a:t>
            </a:r>
            <a:r>
              <a:rPr lang="zh-CN" altLang="en-US" dirty="0">
                <a:latin typeface="方正北魏楷书简体" panose="03000509000000000000" pitchFamily="65" charset="-122"/>
                <a:ea typeface="方正北魏楷书简体" panose="03000509000000000000" pitchFamily="65" charset="-122"/>
              </a:rPr>
              <a:t>原理</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a:latin typeface="方正北魏楷书简体" panose="03000509000000000000" pitchFamily="65" charset="-122"/>
                <a:ea typeface="方正北魏楷书简体" panose="03000509000000000000" pitchFamily="65" charset="-122"/>
              </a:rPr>
              <a:t> API</a:t>
            </a:r>
            <a:r>
              <a:rPr lang="zh-CN" altLang="en-US" dirty="0">
                <a:latin typeface="方正北魏楷书简体" panose="03000509000000000000" pitchFamily="65" charset="-122"/>
                <a:ea typeface="方正北魏楷书简体" panose="03000509000000000000" pitchFamily="65" charset="-122"/>
              </a:rPr>
              <a:t>生成与修改</a:t>
            </a: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手写</a:t>
            </a:r>
            <a:r>
              <a:rPr lang="en-US" altLang="zh-CN" dirty="0" err="1">
                <a:latin typeface="方正北魏楷书简体" panose="03000509000000000000" pitchFamily="65" charset="-122"/>
                <a:ea typeface="方正北魏楷书简体" panose="03000509000000000000" pitchFamily="65" charset="-122"/>
              </a:rPr>
              <a:t>lua</a:t>
            </a:r>
            <a:r>
              <a:rPr lang="zh-CN" altLang="en-US" dirty="0">
                <a:latin typeface="方正北魏楷书简体" panose="03000509000000000000" pitchFamily="65" charset="-122"/>
                <a:ea typeface="方正北魏楷书简体" panose="03000509000000000000" pitchFamily="65" charset="-122"/>
              </a:rPr>
              <a:t>与翻译对</a:t>
            </a:r>
            <a:r>
              <a:rPr lang="en-US" altLang="zh-CN" dirty="0" err="1">
                <a:latin typeface="方正北魏楷书简体" panose="03000509000000000000" pitchFamily="65" charset="-122"/>
                <a:ea typeface="方正北魏楷书简体" panose="03000509000000000000" pitchFamily="65" charset="-122"/>
              </a:rPr>
              <a:t>Slua</a:t>
            </a:r>
            <a:r>
              <a:rPr lang="zh-CN" altLang="en-US" dirty="0">
                <a:latin typeface="方正北魏楷书简体" panose="03000509000000000000" pitchFamily="65" charset="-122"/>
                <a:ea typeface="方正北魏楷书简体" panose="03000509000000000000" pitchFamily="65" charset="-122"/>
              </a:rPr>
              <a:t>的</a:t>
            </a:r>
            <a:r>
              <a:rPr lang="zh-CN" altLang="en-US" dirty="0" smtClean="0">
                <a:latin typeface="方正北魏楷书简体" panose="03000509000000000000" pitchFamily="65" charset="-122"/>
                <a:ea typeface="方正北魏楷书简体" panose="03000509000000000000" pitchFamily="65" charset="-122"/>
              </a:rPr>
              <a:t>要求</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手写</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要考虑书写简洁与方便理解接口</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可以只导出部分符合</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语言特点的</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特性</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手写</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时可以选择不使用那些有差异或不支持的特性</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solidFill>
                  <a:srgbClr val="FF0000"/>
                </a:solidFill>
                <a:latin typeface="方正北魏楷书简体" panose="03000509000000000000" pitchFamily="65" charset="-122"/>
                <a:ea typeface="方正北魏楷书简体" panose="03000509000000000000" pitchFamily="65" charset="-122"/>
              </a:rPr>
              <a:t>手写</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lua</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的思维方式是</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lua</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脚本的方式</a:t>
            </a:r>
            <a:endParaRPr lang="en-US" altLang="zh-CN" dirty="0" smtClean="0">
              <a:solidFill>
                <a:srgbClr val="FF0000"/>
              </a:solidFill>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翻译要求翻译出的</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实现</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代码的语义</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在很多语言特性上语义差异巨大</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需要为此进行大量的相关转换或定制处理</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smtClean="0">
                <a:solidFill>
                  <a:srgbClr val="FF0000"/>
                </a:solidFill>
                <a:latin typeface="方正北魏楷书简体" panose="03000509000000000000" pitchFamily="65" charset="-122"/>
                <a:ea typeface="方正北魏楷书简体" panose="03000509000000000000" pitchFamily="65" charset="-122"/>
              </a:rPr>
              <a:t>Cs2Lua</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翻译出的</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lua</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的执行机制是</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c#</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语言的方式</a:t>
            </a:r>
            <a:endParaRPr lang="en-US" altLang="zh-CN" dirty="0" smtClean="0">
              <a:solidFill>
                <a:srgbClr val="FF0000"/>
              </a:solidFill>
              <a:latin typeface="方正北魏楷书简体" panose="03000509000000000000" pitchFamily="65" charset="-122"/>
              <a:ea typeface="方正北魏楷书简体" panose="03000509000000000000" pitchFamily="65" charset="-122"/>
            </a:endParaRPr>
          </a:p>
          <a:p>
            <a:pPr lvl="1"/>
            <a:endParaRPr lang="en-US" altLang="zh-CN"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方正北魏楷书简体" panose="03000509000000000000" pitchFamily="65" charset="-122"/>
                <a:ea typeface="方正北魏楷书简体" panose="03000509000000000000" pitchFamily="65" charset="-122"/>
              </a:rPr>
              <a:t>Slua</a:t>
            </a:r>
            <a:r>
              <a:rPr lang="zh-CN" altLang="en-US" dirty="0">
                <a:latin typeface="方正北魏楷书简体" panose="03000509000000000000" pitchFamily="65" charset="-122"/>
                <a:ea typeface="方正北魏楷书简体" panose="03000509000000000000" pitchFamily="65" charset="-122"/>
              </a:rPr>
              <a:t>原理</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a:latin typeface="方正北魏楷书简体" panose="03000509000000000000" pitchFamily="65" charset="-122"/>
                <a:ea typeface="方正北魏楷书简体" panose="03000509000000000000" pitchFamily="65" charset="-122"/>
              </a:rPr>
              <a:t> API</a:t>
            </a:r>
            <a:r>
              <a:rPr lang="zh-CN" altLang="en-US" dirty="0">
                <a:latin typeface="方正北魏楷书简体" panose="03000509000000000000" pitchFamily="65" charset="-122"/>
                <a:ea typeface="方正北魏楷书简体" panose="03000509000000000000" pitchFamily="65" charset="-122"/>
              </a:rPr>
              <a:t>生成与修改</a:t>
            </a: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主要修改</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导出接口方法</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允许继承类用作接口实例</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重载方法换名分别导出</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操作符方法导出成静态方法</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构造函数导出成静态方法</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元表操作只保留</a:t>
            </a:r>
            <a:r>
              <a:rPr lang="en-US" altLang="zh-CN" dirty="0" smtClean="0">
                <a:latin typeface="方正北魏楷书简体" panose="03000509000000000000" pitchFamily="65" charset="-122"/>
                <a:ea typeface="方正北魏楷书简体" panose="03000509000000000000" pitchFamily="65" charset="-122"/>
              </a:rPr>
              <a:t>__</a:t>
            </a:r>
            <a:r>
              <a:rPr lang="en-US" altLang="zh-CN" dirty="0" err="1" smtClean="0">
                <a:latin typeface="方正北魏楷书简体" panose="03000509000000000000" pitchFamily="65" charset="-122"/>
                <a:ea typeface="方正北魏楷书简体" panose="03000509000000000000" pitchFamily="65" charset="-122"/>
              </a:rPr>
              <a:t>gc</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smtClean="0">
                <a:latin typeface="方正北魏楷书简体" panose="03000509000000000000" pitchFamily="65" charset="-122"/>
                <a:ea typeface="方正北魏楷书简体" panose="03000509000000000000" pitchFamily="65" charset="-122"/>
              </a:rPr>
              <a:t>__</a:t>
            </a:r>
            <a:r>
              <a:rPr lang="en-US" altLang="zh-CN" dirty="0" err="1" smtClean="0">
                <a:latin typeface="方正北魏楷书简体" panose="03000509000000000000" pitchFamily="65" charset="-122"/>
                <a:ea typeface="方正北魏楷书简体" panose="03000509000000000000" pitchFamily="65" charset="-122"/>
              </a:rPr>
              <a:t>tostring</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协程机制修改</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值类型</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代码挪到</a:t>
            </a:r>
            <a:r>
              <a:rPr lang="en-US" altLang="zh-CN" dirty="0" err="1" smtClean="0">
                <a:latin typeface="方正北魏楷书简体" panose="03000509000000000000" pitchFamily="65" charset="-122"/>
                <a:ea typeface="方正北魏楷书简体" panose="03000509000000000000" pitchFamily="65" charset="-122"/>
              </a:rPr>
              <a:t>lualib</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实例元表记录到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全局变量（备用）</a:t>
            </a: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主要内容</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第四章 </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smtClean="0">
                <a:latin typeface="方正北魏楷书简体" panose="03000509000000000000" pitchFamily="65" charset="-122"/>
                <a:ea typeface="方正北魏楷书简体" panose="03000509000000000000" pitchFamily="65" charset="-122"/>
              </a:rPr>
              <a:t>lua</a:t>
            </a:r>
            <a:endParaRPr lang="zh-CN" altLang="en-US"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语法制导与两阶段翻译</a:t>
            </a:r>
            <a:endParaRPr lang="en-US" altLang="zh-CN"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支持的特性</a:t>
            </a:r>
            <a:endParaRPr lang="en-US" altLang="zh-CN"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不支持的特性</a:t>
            </a:r>
            <a:endParaRPr lang="en-US" altLang="zh-CN"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翻译变换</a:t>
            </a:r>
            <a:endParaRPr lang="en-US" altLang="zh-CN"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属性</a:t>
            </a:r>
            <a:r>
              <a:rPr lang="zh-CN" altLang="en-US" dirty="0">
                <a:latin typeface="方正北魏楷书简体" panose="03000509000000000000" pitchFamily="65" charset="-122"/>
                <a:ea typeface="方正北魏楷书简体" panose="03000509000000000000" pitchFamily="65" charset="-122"/>
              </a:rPr>
              <a:t>控制与定制翻译</a:t>
            </a:r>
          </a:p>
          <a:p>
            <a:pPr marL="914400" lvl="1" indent="-457200">
              <a:buFont typeface="+mj-lt"/>
              <a:buAutoNum type="arabicPeriod"/>
            </a:pPr>
            <a:r>
              <a:rPr lang="zh-CN" altLang="en-US" dirty="0">
                <a:latin typeface="方正北魏楷书简体" panose="03000509000000000000" pitchFamily="65" charset="-122"/>
                <a:ea typeface="方正北魏楷书简体" panose="03000509000000000000" pitchFamily="65" charset="-122"/>
              </a:rPr>
              <a:t>代码生成配置</a:t>
            </a:r>
            <a:endParaRPr lang="en-US" altLang="zh-CN" dirty="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定制翻译脚本</a:t>
            </a:r>
            <a:endParaRPr lang="en-US" altLang="zh-CN" dirty="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委托</a:t>
            </a:r>
            <a:r>
              <a:rPr lang="zh-CN" altLang="en-US" dirty="0">
                <a:latin typeface="方正北魏楷书简体" panose="03000509000000000000" pitchFamily="65" charset="-122"/>
                <a:ea typeface="方正北魏楷书简体" panose="03000509000000000000" pitchFamily="65" charset="-122"/>
              </a:rPr>
              <a:t>到</a:t>
            </a:r>
            <a:r>
              <a:rPr lang="en-US" altLang="zh-CN" dirty="0" err="1">
                <a:latin typeface="方正北魏楷书简体" panose="03000509000000000000" pitchFamily="65" charset="-122"/>
                <a:ea typeface="方正北魏楷书简体" panose="03000509000000000000" pitchFamily="65" charset="-122"/>
              </a:rPr>
              <a:t>lua</a:t>
            </a:r>
            <a:r>
              <a:rPr lang="zh-CN" altLang="en-US" dirty="0">
                <a:latin typeface="方正北魏楷书简体" panose="03000509000000000000" pitchFamily="65" charset="-122"/>
                <a:ea typeface="方正北魏楷书简体" panose="03000509000000000000" pitchFamily="65" charset="-122"/>
              </a:rPr>
              <a:t>运行时的</a:t>
            </a:r>
            <a:r>
              <a:rPr lang="zh-CN" altLang="en-US" dirty="0" smtClean="0">
                <a:latin typeface="方正北魏楷书简体" panose="03000509000000000000" pitchFamily="65" charset="-122"/>
                <a:ea typeface="方正北魏楷书简体" panose="03000509000000000000" pitchFamily="65" charset="-122"/>
              </a:rPr>
              <a:t>处理</a:t>
            </a:r>
            <a:endParaRPr lang="en-US" altLang="zh-CN"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a:latin typeface="方正北魏楷书简体" panose="03000509000000000000" pitchFamily="65" charset="-122"/>
                <a:ea typeface="方正北魏楷书简体" panose="03000509000000000000" pitchFamily="65" charset="-122"/>
              </a:rPr>
              <a:t>语法制导与两阶段</a:t>
            </a:r>
            <a:r>
              <a:rPr lang="zh-CN" altLang="en-US" dirty="0" smtClean="0">
                <a:latin typeface="方正北魏楷书简体" panose="03000509000000000000" pitchFamily="65" charset="-122"/>
                <a:ea typeface="方正北魏楷书简体" panose="03000509000000000000" pitchFamily="65" charset="-122"/>
              </a:rPr>
              <a:t>翻译</a:t>
            </a:r>
            <a:endParaRPr lang="en-US" altLang="zh-CN" dirty="0" smtClean="0">
              <a:latin typeface="方正北魏楷书简体" panose="03000509000000000000" pitchFamily="65" charset="-122"/>
              <a:ea typeface="方正北魏楷书简体" panose="03000509000000000000" pitchFamily="65" charset="-122"/>
            </a:endParaRPr>
          </a:p>
          <a:p>
            <a:endParaRPr lang="zh-CN" altLang="en-US" dirty="0">
              <a:latin typeface="方正北魏楷书简体" panose="03000509000000000000" pitchFamily="65" charset="-122"/>
              <a:ea typeface="方正北魏楷书简体" panose="03000509000000000000" pitchFamily="65" charset="-122"/>
            </a:endParaRPr>
          </a:p>
        </p:txBody>
      </p:sp>
      <p:pic>
        <p:nvPicPr>
          <p:cNvPr id="1026" name="Picture 2" descr="C:\Users\DREAMA~1\AppData\Local\Temp\SNAGHTML33b0e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661" y="1268187"/>
            <a:ext cx="5195773" cy="12786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DREAMA~1\AppData\Local\Temp\SNAGHTML141aeb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242" y="2690089"/>
            <a:ext cx="11087716" cy="3366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fontScale="92500" lnSpcReduction="20000"/>
          </a:bodyPr>
          <a:lstStyle/>
          <a:p>
            <a:r>
              <a:rPr lang="zh-CN" altLang="en-US" dirty="0">
                <a:latin typeface="方正北魏楷书简体" panose="03000509000000000000" pitchFamily="65" charset="-122"/>
                <a:ea typeface="方正北魏楷书简体" panose="03000509000000000000" pitchFamily="65" charset="-122"/>
              </a:rPr>
              <a:t>语法制导与两阶段</a:t>
            </a:r>
            <a:r>
              <a:rPr lang="zh-CN" altLang="en-US" dirty="0" smtClean="0">
                <a:latin typeface="方正北魏楷书简体" panose="03000509000000000000" pitchFamily="65" charset="-122"/>
                <a:ea typeface="方正北魏楷书简体" panose="03000509000000000000" pitchFamily="65" charset="-122"/>
              </a:rPr>
              <a:t>翻译</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第一步去语法糖与简化语言特性，采用语法制导的翻译方式翻译到</a:t>
            </a:r>
            <a:r>
              <a:rPr lang="en-US" altLang="zh-CN" dirty="0" smtClean="0">
                <a:latin typeface="方正北魏楷书简体" panose="03000509000000000000" pitchFamily="65" charset="-122"/>
                <a:ea typeface="方正北魏楷书简体" panose="03000509000000000000" pitchFamily="65" charset="-122"/>
              </a:rPr>
              <a:t>DSL</a:t>
            </a:r>
          </a:p>
          <a:p>
            <a:pPr lvl="2"/>
            <a:r>
              <a:rPr lang="zh-CN" altLang="en-US" sz="1900" dirty="0" smtClean="0">
                <a:latin typeface="方正北魏楷书简体" panose="03000509000000000000" pitchFamily="65" charset="-122"/>
                <a:ea typeface="方正北魏楷书简体" panose="03000509000000000000" pitchFamily="65" charset="-122"/>
              </a:rPr>
              <a:t>相当于是翻译到一个简化的中间语言，这一步利用</a:t>
            </a:r>
            <a:r>
              <a:rPr lang="en-US" altLang="zh-CN" sz="1900" dirty="0" smtClean="0">
                <a:latin typeface="方正北魏楷书简体" panose="03000509000000000000" pitchFamily="65" charset="-122"/>
                <a:ea typeface="方正北魏楷书简体" panose="03000509000000000000" pitchFamily="65" charset="-122"/>
              </a:rPr>
              <a:t>Roslyn</a:t>
            </a:r>
            <a:r>
              <a:rPr lang="zh-CN" altLang="en-US" sz="1900" dirty="0" smtClean="0">
                <a:latin typeface="方正北魏楷书简体" panose="03000509000000000000" pitchFamily="65" charset="-122"/>
                <a:ea typeface="方正北魏楷书简体" panose="03000509000000000000" pitchFamily="65" charset="-122"/>
              </a:rPr>
              <a:t>工程的语法与语义信息，有时涉及多次遍历语法树收集信息，逻辑上比较复杂</a:t>
            </a:r>
            <a:endParaRPr lang="en-US" altLang="zh-CN" sz="1900" dirty="0" smtClean="0">
              <a:latin typeface="方正北魏楷书简体" panose="03000509000000000000" pitchFamily="65" charset="-122"/>
              <a:ea typeface="方正北魏楷书简体" panose="03000509000000000000" pitchFamily="65" charset="-122"/>
            </a:endParaRPr>
          </a:p>
          <a:p>
            <a:pPr lvl="2"/>
            <a:r>
              <a:rPr lang="zh-CN" altLang="en-US" sz="1900" dirty="0" smtClean="0">
                <a:latin typeface="方正北魏楷书简体" panose="03000509000000000000" pitchFamily="65" charset="-122"/>
                <a:ea typeface="方正北魏楷书简体" panose="03000509000000000000" pitchFamily="65" charset="-122"/>
              </a:rPr>
              <a:t>通过定义语序更接近</a:t>
            </a:r>
            <a:r>
              <a:rPr lang="en-US" altLang="zh-CN" sz="1900" dirty="0" err="1" smtClean="0">
                <a:latin typeface="方正北魏楷书简体" panose="03000509000000000000" pitchFamily="65" charset="-122"/>
                <a:ea typeface="方正北魏楷书简体" panose="03000509000000000000" pitchFamily="65" charset="-122"/>
              </a:rPr>
              <a:t>c#</a:t>
            </a:r>
            <a:r>
              <a:rPr lang="zh-CN" altLang="en-US" sz="1900" dirty="0" smtClean="0">
                <a:latin typeface="方正北魏楷书简体" panose="03000509000000000000" pitchFamily="65" charset="-122"/>
                <a:ea typeface="方正北魏楷书简体" panose="03000509000000000000" pitchFamily="65" charset="-122"/>
              </a:rPr>
              <a:t>语法构造的中间语言，一方面减少翻译时需要提前收集信息的次数，另一方面减少目标语言特性对翻译的干扰，便于保证翻译的正确性</a:t>
            </a:r>
            <a:endParaRPr lang="en-US" altLang="zh-CN" sz="1900" dirty="0" smtClean="0">
              <a:latin typeface="方正北魏楷书简体" panose="03000509000000000000" pitchFamily="65" charset="-122"/>
              <a:ea typeface="方正北魏楷书简体" panose="03000509000000000000" pitchFamily="65" charset="-122"/>
            </a:endParaRPr>
          </a:p>
          <a:p>
            <a:pPr lvl="2"/>
            <a:r>
              <a:rPr lang="zh-CN" altLang="en-US" sz="1900" dirty="0" smtClean="0">
                <a:latin typeface="方正北魏楷书简体" panose="03000509000000000000" pitchFamily="65" charset="-122"/>
                <a:ea typeface="方正北魏楷书简体" panose="03000509000000000000" pitchFamily="65" charset="-122"/>
              </a:rPr>
              <a:t>同时，翻译不依赖目标语言，也保证了这一步的稳定性，避免频繁的变化产生不可控的修改</a:t>
            </a:r>
            <a:endParaRPr lang="en-US" altLang="zh-CN" sz="1900"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第二步从</a:t>
            </a:r>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转换到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，这一步聚主要是添加针对</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的处理或语法特点</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sz="1900" dirty="0" smtClean="0">
                <a:latin typeface="方正北魏楷书简体" panose="03000509000000000000" pitchFamily="65" charset="-122"/>
                <a:ea typeface="方正北魏楷书简体" panose="03000509000000000000" pitchFamily="65" charset="-122"/>
              </a:rPr>
              <a:t>相对于翻译到</a:t>
            </a:r>
            <a:r>
              <a:rPr lang="en-US" altLang="zh-CN" sz="1900" dirty="0" smtClean="0">
                <a:latin typeface="方正北魏楷书简体" panose="03000509000000000000" pitchFamily="65" charset="-122"/>
                <a:ea typeface="方正北魏楷书简体" panose="03000509000000000000" pitchFamily="65" charset="-122"/>
              </a:rPr>
              <a:t>DSL</a:t>
            </a:r>
            <a:r>
              <a:rPr lang="zh-CN" altLang="en-US" sz="1900" dirty="0" smtClean="0">
                <a:latin typeface="方正北魏楷书简体" panose="03000509000000000000" pitchFamily="65" charset="-122"/>
                <a:ea typeface="方正北魏楷书简体" panose="03000509000000000000" pitchFamily="65" charset="-122"/>
              </a:rPr>
              <a:t>，这一步相对来说比较简单，基本是对函数或语句的语法变换，更容易支持变化</a:t>
            </a:r>
            <a:endParaRPr lang="en-US" altLang="zh-CN" sz="1900" dirty="0" smtClean="0">
              <a:latin typeface="方正北魏楷书简体" panose="03000509000000000000" pitchFamily="65" charset="-122"/>
              <a:ea typeface="方正北魏楷书简体" panose="03000509000000000000" pitchFamily="65" charset="-122"/>
            </a:endParaRPr>
          </a:p>
          <a:p>
            <a:pPr lvl="2"/>
            <a:r>
              <a:rPr lang="zh-CN" altLang="en-US" sz="1900" dirty="0" smtClean="0">
                <a:latin typeface="方正北魏楷书简体" panose="03000509000000000000" pitchFamily="65" charset="-122"/>
                <a:ea typeface="方正北魏楷书简体" panose="03000509000000000000" pitchFamily="65" charset="-122"/>
              </a:rPr>
              <a:t>这一步里引入了可配置翻译与定制翻译机制</a:t>
            </a:r>
            <a:endParaRPr lang="en-US" altLang="zh-CN" sz="1900" dirty="0" smtClean="0">
              <a:latin typeface="方正北魏楷书简体" panose="03000509000000000000" pitchFamily="65" charset="-122"/>
              <a:ea typeface="方正北魏楷书简体" panose="03000509000000000000" pitchFamily="65" charset="-122"/>
            </a:endParaRPr>
          </a:p>
          <a:p>
            <a:pPr lvl="3"/>
            <a:r>
              <a:rPr lang="zh-CN" altLang="en-US" sz="1700" dirty="0" smtClean="0">
                <a:latin typeface="方正北魏楷书简体" panose="03000509000000000000" pitchFamily="65" charset="-122"/>
                <a:ea typeface="方正北魏楷书简体" panose="03000509000000000000" pitchFamily="65" charset="-122"/>
              </a:rPr>
              <a:t>由于</a:t>
            </a:r>
            <a:r>
              <a:rPr lang="en-US" altLang="zh-CN" sz="1700" dirty="0" err="1" smtClean="0">
                <a:latin typeface="方正北魏楷书简体" panose="03000509000000000000" pitchFamily="65" charset="-122"/>
                <a:ea typeface="方正北魏楷书简体" panose="03000509000000000000" pitchFamily="65" charset="-122"/>
              </a:rPr>
              <a:t>c#</a:t>
            </a:r>
            <a:r>
              <a:rPr lang="zh-CN" altLang="en-US" sz="1700" dirty="0" smtClean="0">
                <a:latin typeface="方正北魏楷书简体" panose="03000509000000000000" pitchFamily="65" charset="-122"/>
                <a:ea typeface="方正北魏楷书简体" panose="03000509000000000000" pitchFamily="65" charset="-122"/>
              </a:rPr>
              <a:t>与</a:t>
            </a:r>
            <a:r>
              <a:rPr lang="en-US" altLang="zh-CN" sz="1700" dirty="0" err="1" smtClean="0">
                <a:latin typeface="方正北魏楷书简体" panose="03000509000000000000" pitchFamily="65" charset="-122"/>
                <a:ea typeface="方正北魏楷书简体" panose="03000509000000000000" pitchFamily="65" charset="-122"/>
              </a:rPr>
              <a:t>Lua</a:t>
            </a:r>
            <a:r>
              <a:rPr lang="zh-CN" altLang="en-US" sz="1700" dirty="0" smtClean="0">
                <a:latin typeface="方正北魏楷书简体" panose="03000509000000000000" pitchFamily="65" charset="-122"/>
                <a:ea typeface="方正北魏楷书简体" panose="03000509000000000000" pitchFamily="65" charset="-122"/>
              </a:rPr>
              <a:t>语言在语义上的差异，存在许多语言特性无法在通用翻译层面保证完全等价或者性能上可接受，支持可配置翻译与定制翻译允许针对特定问题域选取正确的或性能上较优的翻译结果</a:t>
            </a:r>
            <a:endParaRPr lang="en-US" altLang="zh-CN" sz="1700"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为了避免陷入过多细节，后续翻译的介绍我们忽略这</a:t>
            </a:r>
            <a:r>
              <a:rPr lang="en-US" altLang="zh-CN" dirty="0" smtClean="0">
                <a:latin typeface="方正北魏楷书简体" panose="03000509000000000000" pitchFamily="65" charset="-122"/>
                <a:ea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rPr>
              <a:t>个步骤，直接描述</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的效果，但定制翻译例外，它是在第一步结果上对第二步的定制</a:t>
            </a:r>
            <a:endParaRPr lang="zh-CN" altLang="en-US" dirty="0">
              <a:latin typeface="方正北魏楷书简体" panose="03000509000000000000" pitchFamily="65" charset="-122"/>
              <a:ea typeface="方正北魏楷书简体" panose="03000509000000000000" pitchFamily="65" charset="-122"/>
            </a:endParaRPr>
          </a:p>
          <a:p>
            <a:endParaRPr lang="zh-CN" altLang="en-US" dirty="0">
              <a:latin typeface="方正北魏楷书简体" panose="03000509000000000000" pitchFamily="65" charset="-122"/>
              <a:ea typeface="方正北魏楷书简体" panose="03000509000000000000" pitchFamily="65" charset="-122"/>
            </a:endParaRPr>
          </a:p>
        </p:txBody>
      </p:sp>
      <p:pic>
        <p:nvPicPr>
          <p:cNvPr id="1026" name="Picture 2" descr="C:\Users\DREAMA~1\AppData\Local\Temp\SNAGHTML33b0e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971" y="628863"/>
            <a:ext cx="5195773" cy="12786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fontScale="92500" lnSpcReduction="20000"/>
          </a:bodyPr>
          <a:lstStyle/>
          <a:p>
            <a:r>
              <a:rPr lang="zh-CN" altLang="en-US" dirty="0" smtClean="0">
                <a:latin typeface="方正北魏楷书简体" panose="03000509000000000000" pitchFamily="65" charset="-122"/>
                <a:ea typeface="方正北魏楷书简体" panose="03000509000000000000" pitchFamily="65" charset="-122"/>
              </a:rPr>
              <a:t>支持的特性</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类</a:t>
            </a:r>
            <a:r>
              <a:rPr lang="zh-CN" altLang="en-US" sz="1800" dirty="0">
                <a:latin typeface="方正北魏楷书简体" panose="03000509000000000000" pitchFamily="65" charset="-122"/>
                <a:ea typeface="方正北魏楷书简体" panose="03000509000000000000" pitchFamily="65" charset="-122"/>
              </a:rPr>
              <a:t>、方法、</a:t>
            </a:r>
            <a:r>
              <a:rPr lang="en-US" altLang="zh-CN" sz="1800" dirty="0">
                <a:latin typeface="方正北魏楷书简体" panose="03000509000000000000" pitchFamily="65" charset="-122"/>
                <a:ea typeface="方正北魏楷书简体" panose="03000509000000000000" pitchFamily="65" charset="-122"/>
              </a:rPr>
              <a:t>indexer</a:t>
            </a:r>
            <a:r>
              <a:rPr lang="zh-CN" altLang="en-US" sz="1800" dirty="0">
                <a:latin typeface="方正北魏楷书简体" panose="03000509000000000000" pitchFamily="65" charset="-122"/>
                <a:ea typeface="方正北魏楷书简体" panose="03000509000000000000" pitchFamily="65" charset="-122"/>
              </a:rPr>
              <a:t>、特性、事件、委托、字段等类定义相关的机制，静态与实例</a:t>
            </a:r>
            <a:r>
              <a:rPr lang="en-US" altLang="zh-CN" sz="1800" dirty="0">
                <a:latin typeface="方正北魏楷书简体" panose="03000509000000000000" pitchFamily="65" charset="-122"/>
                <a:ea typeface="方正北魏楷书简体" panose="03000509000000000000" pitchFamily="65" charset="-122"/>
              </a:rPr>
              <a:t>2</a:t>
            </a:r>
            <a:r>
              <a:rPr lang="zh-CN" altLang="en-US" sz="1800" dirty="0" smtClean="0">
                <a:latin typeface="方正北魏楷书简体" panose="03000509000000000000" pitchFamily="65" charset="-122"/>
                <a:ea typeface="方正北魏楷书简体" panose="03000509000000000000" pitchFamily="65" charset="-122"/>
              </a:rPr>
              <a:t>类</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基本</a:t>
            </a:r>
            <a:r>
              <a:rPr lang="zh-CN" altLang="en-US" sz="1800" dirty="0">
                <a:latin typeface="方正北魏楷书简体" panose="03000509000000000000" pitchFamily="65" charset="-122"/>
                <a:ea typeface="方正北魏楷书简体" panose="03000509000000000000" pitchFamily="65" charset="-122"/>
              </a:rPr>
              <a:t>语句与</a:t>
            </a:r>
            <a:r>
              <a:rPr lang="zh-CN" altLang="en-US" sz="1800" dirty="0" smtClean="0">
                <a:latin typeface="方正北魏楷书简体" panose="03000509000000000000" pitchFamily="65" charset="-122"/>
                <a:ea typeface="方正北魏楷书简体" panose="03000509000000000000" pitchFamily="65" charset="-122"/>
              </a:rPr>
              <a:t>表达式</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接口</a:t>
            </a:r>
            <a:r>
              <a:rPr lang="zh-CN" altLang="en-US" sz="1800" dirty="0">
                <a:latin typeface="方正北魏楷书简体" panose="03000509000000000000" pitchFamily="65" charset="-122"/>
                <a:ea typeface="方正北魏楷书简体" panose="03000509000000000000" pitchFamily="65" charset="-122"/>
              </a:rPr>
              <a:t>（转换时忽略</a:t>
            </a:r>
            <a:r>
              <a:rPr lang="zh-CN" altLang="en-US" sz="1800" dirty="0" smtClean="0">
                <a:latin typeface="方正北魏楷书简体" panose="03000509000000000000" pitchFamily="65" charset="-122"/>
                <a:ea typeface="方正北魏楷书简体" panose="03000509000000000000" pitchFamily="65" charset="-122"/>
              </a:rPr>
              <a:t>）</a:t>
            </a:r>
            <a:endParaRPr lang="zh-CN" altLang="en-US" sz="1800" dirty="0">
              <a:latin typeface="方正北魏楷书简体" panose="03000509000000000000" pitchFamily="65" charset="-122"/>
              <a:ea typeface="方正北魏楷书简体" panose="03000509000000000000" pitchFamily="65" charset="-122"/>
            </a:endParaRPr>
          </a:p>
          <a:p>
            <a:pPr lvl="1"/>
            <a:r>
              <a:rPr lang="en-US" altLang="zh-CN" sz="1800" dirty="0" smtClean="0">
                <a:latin typeface="方正北魏楷书简体" panose="03000509000000000000" pitchFamily="65" charset="-122"/>
                <a:ea typeface="方正北魏楷书简体" panose="03000509000000000000" pitchFamily="65" charset="-122"/>
              </a:rPr>
              <a:t>partial</a:t>
            </a:r>
            <a:r>
              <a:rPr lang="zh-CN" altLang="en-US" sz="1800" dirty="0" smtClean="0">
                <a:latin typeface="方正北魏楷书简体" panose="03000509000000000000" pitchFamily="65" charset="-122"/>
                <a:ea typeface="方正北魏楷书简体" panose="03000509000000000000" pitchFamily="65" charset="-122"/>
              </a:rPr>
              <a:t>类</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预处理</a:t>
            </a:r>
            <a:r>
              <a:rPr lang="zh-CN" altLang="en-US" sz="1800" dirty="0">
                <a:latin typeface="方正北魏楷书简体" panose="03000509000000000000" pitchFamily="65" charset="-122"/>
                <a:ea typeface="方正北魏楷书简体" panose="03000509000000000000" pitchFamily="65" charset="-122"/>
              </a:rPr>
              <a:t>与属性，转换时处理，目标</a:t>
            </a:r>
            <a:r>
              <a:rPr lang="en-US" altLang="zh-CN" sz="1800" dirty="0" err="1">
                <a:latin typeface="方正北魏楷书简体" panose="03000509000000000000" pitchFamily="65" charset="-122"/>
                <a:ea typeface="方正北魏楷书简体" panose="03000509000000000000" pitchFamily="65" charset="-122"/>
              </a:rPr>
              <a:t>lua</a:t>
            </a:r>
            <a:r>
              <a:rPr lang="zh-CN" altLang="en-US" sz="1800" dirty="0">
                <a:latin typeface="方正北魏楷书简体" panose="03000509000000000000" pitchFamily="65" charset="-122"/>
                <a:ea typeface="方正北魏楷书简体" panose="03000509000000000000" pitchFamily="65" charset="-122"/>
              </a:rPr>
              <a:t>不</a:t>
            </a:r>
            <a:r>
              <a:rPr lang="zh-CN" altLang="en-US" sz="1800" dirty="0" smtClean="0">
                <a:latin typeface="方正北魏楷书简体" panose="03000509000000000000" pitchFamily="65" charset="-122"/>
                <a:ea typeface="方正北魏楷书简体" panose="03000509000000000000" pitchFamily="65" charset="-122"/>
              </a:rPr>
              <a:t>包含</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类</a:t>
            </a:r>
            <a:r>
              <a:rPr lang="zh-CN" altLang="en-US" sz="1800" dirty="0">
                <a:latin typeface="方正北魏楷书简体" panose="03000509000000000000" pitchFamily="65" charset="-122"/>
                <a:ea typeface="方正北魏楷书简体" panose="03000509000000000000" pitchFamily="65" charset="-122"/>
              </a:rPr>
              <a:t>方法重载（</a:t>
            </a:r>
            <a:r>
              <a:rPr lang="en-US" altLang="zh-CN" sz="1800" dirty="0">
                <a:latin typeface="方正北魏楷书简体" panose="03000509000000000000" pitchFamily="65" charset="-122"/>
                <a:ea typeface="方正北魏楷书简体" panose="03000509000000000000" pitchFamily="65" charset="-122"/>
              </a:rPr>
              <a:t>overload</a:t>
            </a:r>
            <a:r>
              <a:rPr lang="zh-CN" altLang="en-US" sz="1800" dirty="0">
                <a:latin typeface="方正北魏楷书简体" panose="03000509000000000000" pitchFamily="65" charset="-122"/>
                <a:ea typeface="方正北魏楷书简体" panose="03000509000000000000" pitchFamily="65" charset="-122"/>
              </a:rPr>
              <a:t>非</a:t>
            </a:r>
            <a:r>
              <a:rPr lang="en-US" altLang="zh-CN" sz="1800" dirty="0">
                <a:latin typeface="方正北魏楷书简体" panose="03000509000000000000" pitchFamily="65" charset="-122"/>
                <a:ea typeface="方正北魏楷书简体" panose="03000509000000000000" pitchFamily="65" charset="-122"/>
              </a:rPr>
              <a:t>override</a:t>
            </a:r>
            <a:r>
              <a:rPr lang="zh-CN" altLang="en-US" sz="1800" dirty="0" smtClean="0">
                <a:latin typeface="方正北魏楷书简体" panose="03000509000000000000" pitchFamily="65" charset="-122"/>
                <a:ea typeface="方正北魏楷书简体" panose="03000509000000000000" pitchFamily="65" charset="-122"/>
              </a:rPr>
              <a:t>）</a:t>
            </a:r>
            <a:endParaRPr lang="zh-CN" altLang="en-US" sz="1800" dirty="0">
              <a:latin typeface="方正北魏楷书简体" panose="03000509000000000000" pitchFamily="65" charset="-122"/>
              <a:ea typeface="方正北魏楷书简体" panose="03000509000000000000" pitchFamily="65" charset="-122"/>
            </a:endParaRPr>
          </a:p>
          <a:p>
            <a:pPr lvl="1"/>
            <a:r>
              <a:rPr lang="en-US" altLang="zh-CN" sz="1800" dirty="0" smtClean="0">
                <a:latin typeface="方正北魏楷书简体" panose="03000509000000000000" pitchFamily="65" charset="-122"/>
                <a:ea typeface="方正北魏楷书简体" panose="03000509000000000000" pitchFamily="65" charset="-122"/>
              </a:rPr>
              <a:t>lambda</a:t>
            </a:r>
            <a:r>
              <a:rPr lang="zh-CN" altLang="en-US" sz="1800" dirty="0">
                <a:latin typeface="方正北魏楷书简体" panose="03000509000000000000" pitchFamily="65" charset="-122"/>
                <a:ea typeface="方正北魏楷书简体" panose="03000509000000000000" pitchFamily="65" charset="-122"/>
              </a:rPr>
              <a:t>表达式与</a:t>
            </a:r>
            <a:r>
              <a:rPr lang="en-US" altLang="zh-CN" sz="1800" dirty="0">
                <a:latin typeface="方正北魏楷书简体" panose="03000509000000000000" pitchFamily="65" charset="-122"/>
                <a:ea typeface="方正北魏楷书简体" panose="03000509000000000000" pitchFamily="65" charset="-122"/>
              </a:rPr>
              <a:t>lambda</a:t>
            </a:r>
            <a:r>
              <a:rPr lang="zh-CN" altLang="en-US" sz="1800" dirty="0" smtClean="0">
                <a:latin typeface="方正北魏楷书简体" panose="03000509000000000000" pitchFamily="65" charset="-122"/>
                <a:ea typeface="方正北魏楷书简体" panose="03000509000000000000" pitchFamily="65" charset="-122"/>
              </a:rPr>
              <a:t>函数</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匿名</a:t>
            </a:r>
            <a:r>
              <a:rPr lang="zh-CN" altLang="en-US" sz="1800" dirty="0">
                <a:latin typeface="方正北魏楷书简体" panose="03000509000000000000" pitchFamily="65" charset="-122"/>
                <a:ea typeface="方正北魏楷书简体" panose="03000509000000000000" pitchFamily="65" charset="-122"/>
              </a:rPr>
              <a:t>类、匿名委托</a:t>
            </a:r>
            <a:r>
              <a:rPr lang="zh-CN" altLang="en-US" sz="1800" dirty="0" smtClean="0">
                <a:latin typeface="方正北魏楷书简体" panose="03000509000000000000" pitchFamily="65" charset="-122"/>
                <a:ea typeface="方正北魏楷书简体" panose="03000509000000000000" pitchFamily="65" charset="-122"/>
              </a:rPr>
              <a:t>等</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a:latin typeface="方正北魏楷书简体" panose="03000509000000000000" pitchFamily="65" charset="-122"/>
                <a:ea typeface="方正北魏楷书简体" panose="03000509000000000000" pitchFamily="65" charset="-122"/>
              </a:rPr>
              <a:t>自定义类支持</a:t>
            </a:r>
            <a:r>
              <a:rPr lang="en-US" altLang="zh-CN" sz="1800" dirty="0">
                <a:latin typeface="方正北魏楷书简体" panose="03000509000000000000" pitchFamily="65" charset="-122"/>
                <a:ea typeface="方正北魏楷书简体" panose="03000509000000000000" pitchFamily="65" charset="-122"/>
              </a:rPr>
              <a:t>generic</a:t>
            </a:r>
            <a:r>
              <a:rPr lang="zh-CN" altLang="en-US" sz="1800" dirty="0">
                <a:latin typeface="方正北魏楷书简体" panose="03000509000000000000" pitchFamily="65" charset="-122"/>
                <a:ea typeface="方正北魏楷书简体" panose="03000509000000000000" pitchFamily="65" charset="-122"/>
              </a:rPr>
              <a:t>（为每个</a:t>
            </a:r>
            <a:r>
              <a:rPr lang="en-US" altLang="zh-CN" sz="1800" dirty="0">
                <a:latin typeface="方正北魏楷书简体" panose="03000509000000000000" pitchFamily="65" charset="-122"/>
                <a:ea typeface="方正北魏楷书简体" panose="03000509000000000000" pitchFamily="65" charset="-122"/>
              </a:rPr>
              <a:t>generic</a:t>
            </a:r>
            <a:r>
              <a:rPr lang="zh-CN" altLang="en-US" sz="1800" dirty="0">
                <a:latin typeface="方正北魏楷书简体" panose="03000509000000000000" pitchFamily="65" charset="-122"/>
                <a:ea typeface="方正北魏楷书简体" panose="03000509000000000000" pitchFamily="65" charset="-122"/>
              </a:rPr>
              <a:t>实例生成一份代码，</a:t>
            </a:r>
            <a:r>
              <a:rPr lang="en-US" altLang="zh-CN" sz="1800" dirty="0">
                <a:latin typeface="方正北魏楷书简体" panose="03000509000000000000" pitchFamily="65" charset="-122"/>
                <a:ea typeface="方正北魏楷书简体" panose="03000509000000000000" pitchFamily="65" charset="-122"/>
              </a:rPr>
              <a:t>generic</a:t>
            </a:r>
            <a:r>
              <a:rPr lang="zh-CN" altLang="en-US" sz="1800" dirty="0">
                <a:latin typeface="方正北魏楷书简体" panose="03000509000000000000" pitchFamily="65" charset="-122"/>
                <a:ea typeface="方正北魏楷书简体" panose="03000509000000000000" pitchFamily="65" charset="-122"/>
              </a:rPr>
              <a:t>类本身不生成代码）</a:t>
            </a:r>
          </a:p>
          <a:p>
            <a:pPr lvl="1"/>
            <a:r>
              <a:rPr lang="zh-CN" altLang="en-US" sz="1800" dirty="0">
                <a:latin typeface="方正北魏楷书简体" panose="03000509000000000000" pitchFamily="65" charset="-122"/>
                <a:ea typeface="方正北魏楷书简体" panose="03000509000000000000" pitchFamily="65" charset="-122"/>
              </a:rPr>
              <a:t>数组与集合支持</a:t>
            </a:r>
          </a:p>
          <a:p>
            <a:pPr lvl="1"/>
            <a:r>
              <a:rPr lang="zh-CN" altLang="en-US" sz="1800" dirty="0">
                <a:latin typeface="方正北魏楷书简体" panose="03000509000000000000" pitchFamily="65" charset="-122"/>
                <a:ea typeface="方正北魏楷书简体" panose="03000509000000000000" pitchFamily="65" charset="-122"/>
              </a:rPr>
              <a:t>枚举支持</a:t>
            </a:r>
          </a:p>
          <a:p>
            <a:pPr lvl="1"/>
            <a:r>
              <a:rPr lang="zh-CN" altLang="en-US" sz="1800" dirty="0">
                <a:latin typeface="方正北魏楷书简体" panose="03000509000000000000" pitchFamily="65" charset="-122"/>
                <a:ea typeface="方正北魏楷书简体" panose="03000509000000000000" pitchFamily="65" charset="-122"/>
              </a:rPr>
              <a:t>支持</a:t>
            </a:r>
            <a:r>
              <a:rPr lang="en-US" altLang="zh-CN" sz="1800" dirty="0">
                <a:latin typeface="方正北魏楷书简体" panose="03000509000000000000" pitchFamily="65" charset="-122"/>
                <a:ea typeface="方正北魏楷书简体" panose="03000509000000000000" pitchFamily="65" charset="-122"/>
              </a:rPr>
              <a:t>ref/out</a:t>
            </a:r>
            <a:r>
              <a:rPr lang="zh-CN" altLang="en-US" sz="1800" dirty="0" smtClean="0">
                <a:latin typeface="方正北魏楷书简体" panose="03000509000000000000" pitchFamily="65" charset="-122"/>
                <a:ea typeface="方正北魏楷书简体" panose="03000509000000000000" pitchFamily="65" charset="-122"/>
              </a:rPr>
              <a:t>参数</a:t>
            </a:r>
            <a:endParaRPr lang="en-US" altLang="zh-CN" sz="1800" dirty="0" smtClean="0">
              <a:latin typeface="方正北魏楷书简体" panose="03000509000000000000" pitchFamily="65" charset="-122"/>
              <a:ea typeface="方正北魏楷书简体" panose="03000509000000000000" pitchFamily="65" charset="-122"/>
            </a:endParaRPr>
          </a:p>
          <a:p>
            <a:pPr lvl="1"/>
            <a:r>
              <a:rPr lang="zh-CN" altLang="en-US" sz="1800" dirty="0">
                <a:latin typeface="方正北魏楷书简体" panose="03000509000000000000" pitchFamily="65" charset="-122"/>
                <a:ea typeface="方正北魏楷书简体" panose="03000509000000000000" pitchFamily="65" charset="-122"/>
              </a:rPr>
              <a:t>扩展方法</a:t>
            </a:r>
          </a:p>
          <a:p>
            <a:pPr lvl="1"/>
            <a:endParaRPr lang="zh-CN" altLang="en-US" sz="1900"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主要内容</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第一章 </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语言排名</a:t>
            </a: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语言选择</a:t>
            </a: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支持的特性</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sz="1800" dirty="0" smtClean="0">
                <a:latin typeface="方正北魏楷书简体" panose="03000509000000000000" pitchFamily="65" charset="-122"/>
                <a:ea typeface="方正北魏楷书简体" panose="03000509000000000000" pitchFamily="65" charset="-122"/>
              </a:rPr>
              <a:t>yield</a:t>
            </a:r>
            <a:r>
              <a:rPr lang="zh-CN" altLang="en-US" sz="1800" dirty="0">
                <a:latin typeface="方正北魏楷书简体" panose="03000509000000000000" pitchFamily="65" charset="-122"/>
                <a:ea typeface="方正北魏楷书简体" panose="03000509000000000000" pitchFamily="65" charset="-122"/>
              </a:rPr>
              <a:t>与协</a:t>
            </a:r>
            <a:r>
              <a:rPr lang="zh-CN" altLang="en-US" sz="1800" dirty="0" smtClean="0">
                <a:latin typeface="方正北魏楷书简体" panose="03000509000000000000" pitchFamily="65" charset="-122"/>
                <a:ea typeface="方正北魏楷书简体" panose="03000509000000000000" pitchFamily="65" charset="-122"/>
              </a:rPr>
              <a:t>程</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操作符重载</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部分</a:t>
            </a:r>
            <a:r>
              <a:rPr lang="zh-CN" altLang="en-US" sz="1800" dirty="0">
                <a:latin typeface="方正北魏楷书简体" panose="03000509000000000000" pitchFamily="65" charset="-122"/>
                <a:ea typeface="方正北魏楷书简体" panose="03000509000000000000" pitchFamily="65" charset="-122"/>
              </a:rPr>
              <a:t>支持</a:t>
            </a:r>
            <a:r>
              <a:rPr lang="en-US" altLang="zh-CN" sz="1800" dirty="0">
                <a:latin typeface="方正北魏楷书简体" panose="03000509000000000000" pitchFamily="65" charset="-122"/>
                <a:ea typeface="方正北魏楷书简体" panose="03000509000000000000" pitchFamily="65" charset="-122"/>
              </a:rPr>
              <a:t>Attribute</a:t>
            </a:r>
            <a:r>
              <a:rPr lang="zh-CN" altLang="en-US" sz="1800" dirty="0">
                <a:latin typeface="方正北魏楷书简体" panose="03000509000000000000" pitchFamily="65" charset="-122"/>
                <a:ea typeface="方正北魏楷书简体" panose="03000509000000000000" pitchFamily="65" charset="-122"/>
              </a:rPr>
              <a:t>（目前会</a:t>
            </a:r>
            <a:r>
              <a:rPr lang="zh-CN" altLang="en-US" sz="1800" dirty="0" smtClean="0">
                <a:latin typeface="方正北魏楷书简体" panose="03000509000000000000" pitchFamily="65" charset="-122"/>
                <a:ea typeface="方正北魏楷书简体" panose="03000509000000000000" pitchFamily="65" charset="-122"/>
              </a:rPr>
              <a:t>生成</a:t>
            </a:r>
            <a:r>
              <a:rPr lang="en-US" altLang="zh-CN" sz="1800" dirty="0" smtClean="0">
                <a:latin typeface="方正北魏楷书简体" panose="03000509000000000000" pitchFamily="65" charset="-122"/>
                <a:ea typeface="方正北魏楷书简体" panose="03000509000000000000" pitchFamily="65" charset="-122"/>
              </a:rPr>
              <a:t>Cs2Lua_attributes.lua/txt</a:t>
            </a:r>
            <a:r>
              <a:rPr lang="zh-CN" altLang="en-US" sz="1800" dirty="0">
                <a:latin typeface="方正北魏楷书简体" panose="03000509000000000000" pitchFamily="65" charset="-122"/>
                <a:ea typeface="方正北魏楷书简体" panose="03000509000000000000" pitchFamily="65" charset="-122"/>
              </a:rPr>
              <a:t>文件，包含了所有自定义代码里用到的</a:t>
            </a:r>
            <a:r>
              <a:rPr lang="en-US" altLang="zh-CN" sz="1800" dirty="0">
                <a:latin typeface="方正北魏楷书简体" panose="03000509000000000000" pitchFamily="65" charset="-122"/>
                <a:ea typeface="方正北魏楷书简体" panose="03000509000000000000" pitchFamily="65" charset="-122"/>
              </a:rPr>
              <a:t>attribute</a:t>
            </a:r>
            <a:r>
              <a:rPr lang="zh-CN" altLang="en-US" sz="1800" dirty="0">
                <a:latin typeface="方正北魏楷书简体" panose="03000509000000000000" pitchFamily="65" charset="-122"/>
                <a:ea typeface="方正北魏楷书简体" panose="03000509000000000000" pitchFamily="65" charset="-122"/>
              </a:rPr>
              <a:t>，但</a:t>
            </a:r>
            <a:r>
              <a:rPr lang="en-US" altLang="zh-CN" sz="1800" dirty="0" err="1">
                <a:latin typeface="方正北魏楷书简体" panose="03000509000000000000" pitchFamily="65" charset="-122"/>
                <a:ea typeface="方正北魏楷书简体" panose="03000509000000000000" pitchFamily="65" charset="-122"/>
              </a:rPr>
              <a:t>lualib.lua</a:t>
            </a:r>
            <a:r>
              <a:rPr lang="zh-CN" altLang="en-US" sz="1800" dirty="0">
                <a:latin typeface="方正北魏楷书简体" panose="03000509000000000000" pitchFamily="65" charset="-122"/>
                <a:ea typeface="方正北魏楷书简体" panose="03000509000000000000" pitchFamily="65" charset="-122"/>
              </a:rPr>
              <a:t>里未实现自定义属性的访问机制）</a:t>
            </a:r>
          </a:p>
          <a:p>
            <a:pPr lvl="1"/>
            <a:r>
              <a:rPr lang="zh-CN" altLang="en-US" sz="1800" dirty="0" smtClean="0">
                <a:latin typeface="方正北魏楷书简体" panose="03000509000000000000" pitchFamily="65" charset="-122"/>
                <a:ea typeface="方正北魏楷书简体" panose="03000509000000000000" pitchFamily="65" charset="-122"/>
              </a:rPr>
              <a:t>部分</a:t>
            </a:r>
            <a:r>
              <a:rPr lang="zh-CN" altLang="en-US" sz="1800" dirty="0">
                <a:latin typeface="方正北魏楷书简体" panose="03000509000000000000" pitchFamily="65" charset="-122"/>
                <a:ea typeface="方正北魏楷书简体" panose="03000509000000000000" pitchFamily="65" charset="-122"/>
              </a:rPr>
              <a:t>支持自定义</a:t>
            </a:r>
            <a:r>
              <a:rPr lang="en-US" altLang="zh-CN" sz="1800" dirty="0" err="1">
                <a:latin typeface="方正北魏楷书简体" panose="03000509000000000000" pitchFamily="65" charset="-122"/>
                <a:ea typeface="方正北魏楷书简体" panose="03000509000000000000" pitchFamily="65" charset="-122"/>
              </a:rPr>
              <a:t>struct</a:t>
            </a:r>
            <a:r>
              <a:rPr lang="zh-CN" altLang="en-US" sz="1800" dirty="0">
                <a:latin typeface="方正北魏楷书简体" panose="03000509000000000000" pitchFamily="65" charset="-122"/>
                <a:ea typeface="方正北魏楷书简体" panose="03000509000000000000" pitchFamily="65" charset="-122"/>
              </a:rPr>
              <a:t>，语法层面基本完成，拷贝语义需要在</a:t>
            </a:r>
            <a:r>
              <a:rPr lang="en-US" altLang="zh-CN" sz="1800" dirty="0" err="1">
                <a:latin typeface="方正北魏楷书简体" panose="03000509000000000000" pitchFamily="65" charset="-122"/>
                <a:ea typeface="方正北魏楷书简体" panose="03000509000000000000" pitchFamily="65" charset="-122"/>
              </a:rPr>
              <a:t>lualib.lua</a:t>
            </a:r>
            <a:r>
              <a:rPr lang="zh-CN" altLang="en-US" sz="1800" dirty="0">
                <a:latin typeface="方正北魏楷书简体" panose="03000509000000000000" pitchFamily="65" charset="-122"/>
                <a:ea typeface="方正北魏楷书简体" panose="03000509000000000000" pitchFamily="65" charset="-122"/>
              </a:rPr>
              <a:t>里</a:t>
            </a:r>
            <a:r>
              <a:rPr lang="zh-CN" altLang="en-US" sz="1800" dirty="0" smtClean="0">
                <a:latin typeface="方正北魏楷书简体" panose="03000509000000000000" pitchFamily="65" charset="-122"/>
                <a:ea typeface="方正北魏楷书简体" panose="03000509000000000000" pitchFamily="65" charset="-122"/>
              </a:rPr>
              <a:t>实现</a:t>
            </a:r>
            <a:endParaRPr lang="zh-CN" altLang="en-US" sz="1800" dirty="0">
              <a:latin typeface="方正北魏楷书简体" panose="03000509000000000000" pitchFamily="65" charset="-122"/>
              <a:ea typeface="方正北魏楷书简体" panose="03000509000000000000" pitchFamily="65" charset="-122"/>
            </a:endParaRPr>
          </a:p>
          <a:p>
            <a:pPr lvl="1"/>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不支持的特性</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不完全</a:t>
            </a:r>
            <a:r>
              <a:rPr lang="zh-CN" altLang="en-US" sz="1800" dirty="0">
                <a:latin typeface="方正北魏楷书简体" panose="03000509000000000000" pitchFamily="65" charset="-122"/>
                <a:ea typeface="方正北魏楷书简体" panose="03000509000000000000" pitchFamily="65" charset="-122"/>
              </a:rPr>
              <a:t>支持类的继承与泛型（可以实现接口），主要原因是</a:t>
            </a:r>
            <a:r>
              <a:rPr lang="en-US" altLang="zh-CN" sz="1800" dirty="0" err="1">
                <a:latin typeface="方正北魏楷书简体" panose="03000509000000000000" pitchFamily="65" charset="-122"/>
                <a:ea typeface="方正北魏楷书简体" panose="03000509000000000000" pitchFamily="65" charset="-122"/>
              </a:rPr>
              <a:t>lua</a:t>
            </a:r>
            <a:r>
              <a:rPr lang="zh-CN" altLang="en-US" sz="1800" dirty="0">
                <a:latin typeface="方正北魏楷书简体" panose="03000509000000000000" pitchFamily="65" charset="-122"/>
                <a:ea typeface="方正北魏楷书简体" panose="03000509000000000000" pitchFamily="65" charset="-122"/>
              </a:rPr>
              <a:t>的元表机制很难完美实现</a:t>
            </a:r>
            <a:r>
              <a:rPr lang="en-US" altLang="zh-CN" sz="1800" dirty="0" err="1">
                <a:latin typeface="方正北魏楷书简体" panose="03000509000000000000" pitchFamily="65" charset="-122"/>
                <a:ea typeface="方正北魏楷书简体" panose="03000509000000000000" pitchFamily="65" charset="-122"/>
              </a:rPr>
              <a:t>c#</a:t>
            </a:r>
            <a:r>
              <a:rPr lang="zh-CN" altLang="en-US" sz="1800" dirty="0">
                <a:latin typeface="方正北魏楷书简体" panose="03000509000000000000" pitchFamily="65" charset="-122"/>
                <a:ea typeface="方正北魏楷书简体" panose="03000509000000000000" pitchFamily="65" charset="-122"/>
              </a:rPr>
              <a:t>对象继承的详细语义同时还保持良好的效率与</a:t>
            </a:r>
            <a:r>
              <a:rPr lang="zh-CN" altLang="en-US" sz="1800" dirty="0" smtClean="0">
                <a:latin typeface="方正北魏楷书简体" panose="03000509000000000000" pitchFamily="65" charset="-122"/>
                <a:ea typeface="方正北魏楷书简体" panose="03000509000000000000" pitchFamily="65" charset="-122"/>
              </a:rPr>
              <a:t>可理解性</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忽略</a:t>
            </a:r>
            <a:r>
              <a:rPr lang="zh-CN" altLang="en-US" sz="1800" dirty="0">
                <a:latin typeface="方正北魏楷书简体" panose="03000509000000000000" pitchFamily="65" charset="-122"/>
                <a:ea typeface="方正北魏楷书简体" panose="03000509000000000000" pitchFamily="65" charset="-122"/>
              </a:rPr>
              <a:t>异常相关语句（</a:t>
            </a:r>
            <a:r>
              <a:rPr lang="en-US" altLang="zh-CN" sz="1800" dirty="0">
                <a:latin typeface="方正北魏楷书简体" panose="03000509000000000000" pitchFamily="65" charset="-122"/>
                <a:ea typeface="方正北魏楷书简体" panose="03000509000000000000" pitchFamily="65" charset="-122"/>
              </a:rPr>
              <a:t>try/catch/finally/filter</a:t>
            </a:r>
            <a:r>
              <a:rPr lang="zh-CN" altLang="en-US" sz="1800" dirty="0">
                <a:latin typeface="方正北魏楷书简体" panose="03000509000000000000" pitchFamily="65" charset="-122"/>
                <a:ea typeface="方正北魏楷书简体" panose="03000509000000000000" pitchFamily="65" charset="-122"/>
              </a:rPr>
              <a:t>），简单支持只捕获</a:t>
            </a:r>
            <a:r>
              <a:rPr lang="en-US" altLang="zh-CN" sz="1800" dirty="0">
                <a:latin typeface="方正北魏楷书简体" panose="03000509000000000000" pitchFamily="65" charset="-122"/>
                <a:ea typeface="方正北魏楷书简体" panose="03000509000000000000" pitchFamily="65" charset="-122"/>
              </a:rPr>
              <a:t>Exception</a:t>
            </a:r>
            <a:r>
              <a:rPr lang="zh-CN" altLang="en-US" sz="1800" dirty="0">
                <a:latin typeface="方正北魏楷书简体" panose="03000509000000000000" pitchFamily="65" charset="-122"/>
                <a:ea typeface="方正北魏楷书简体" panose="03000509000000000000" pitchFamily="65" charset="-122"/>
              </a:rPr>
              <a:t>异常的</a:t>
            </a:r>
            <a:r>
              <a:rPr lang="en-US" altLang="zh-CN" sz="1800" dirty="0" smtClean="0">
                <a:latin typeface="方正北魏楷书简体" panose="03000509000000000000" pitchFamily="65" charset="-122"/>
                <a:ea typeface="方正北魏楷书简体" panose="03000509000000000000" pitchFamily="65" charset="-122"/>
              </a:rPr>
              <a:t>try/catch/finally</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不</a:t>
            </a:r>
            <a:r>
              <a:rPr lang="zh-CN" altLang="en-US" sz="1800" dirty="0">
                <a:latin typeface="方正北魏楷书简体" panose="03000509000000000000" pitchFamily="65" charset="-122"/>
                <a:ea typeface="方正北魏楷书简体" panose="03000509000000000000" pitchFamily="65" charset="-122"/>
              </a:rPr>
              <a:t>支持指针与内存相关操作</a:t>
            </a:r>
            <a:r>
              <a:rPr lang="en-US" altLang="zh-CN" sz="1800" dirty="0">
                <a:latin typeface="方正北魏楷书简体" panose="03000509000000000000" pitchFamily="65" charset="-122"/>
                <a:ea typeface="方正北魏楷书简体" panose="03000509000000000000" pitchFamily="65" charset="-122"/>
              </a:rPr>
              <a:t>fixed/*/&amp;/</a:t>
            </a:r>
            <a:r>
              <a:rPr lang="en-US" altLang="zh-CN" sz="1800" dirty="0" err="1" smtClean="0">
                <a:latin typeface="方正北魏楷书简体" panose="03000509000000000000" pitchFamily="65" charset="-122"/>
                <a:ea typeface="方正北魏楷书简体" panose="03000509000000000000" pitchFamily="65" charset="-122"/>
              </a:rPr>
              <a:t>stackalloc</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不</a:t>
            </a:r>
            <a:r>
              <a:rPr lang="zh-CN" altLang="en-US" sz="1800" dirty="0">
                <a:latin typeface="方正北魏楷书简体" panose="03000509000000000000" pitchFamily="65" charset="-122"/>
                <a:ea typeface="方正北魏楷书简体" panose="03000509000000000000" pitchFamily="65" charset="-122"/>
              </a:rPr>
              <a:t>支持</a:t>
            </a:r>
            <a:r>
              <a:rPr lang="en-US" altLang="zh-CN" sz="1800" dirty="0" err="1">
                <a:latin typeface="方正北魏楷书简体" panose="03000509000000000000" pitchFamily="65" charset="-122"/>
                <a:ea typeface="方正北魏楷书简体" panose="03000509000000000000" pitchFamily="65" charset="-122"/>
              </a:rPr>
              <a:t>async</a:t>
            </a:r>
            <a:r>
              <a:rPr lang="en-US" altLang="zh-CN" sz="1800" dirty="0">
                <a:latin typeface="方正北魏楷书简体" panose="03000509000000000000" pitchFamily="65" charset="-122"/>
                <a:ea typeface="方正北魏楷书简体" panose="03000509000000000000" pitchFamily="65" charset="-122"/>
              </a:rPr>
              <a:t>/wait/lock</a:t>
            </a:r>
            <a:r>
              <a:rPr lang="zh-CN" altLang="en-US" sz="1800" dirty="0">
                <a:latin typeface="方正北魏楷书简体" panose="03000509000000000000" pitchFamily="65" charset="-122"/>
                <a:ea typeface="方正北魏楷书简体" panose="03000509000000000000" pitchFamily="65" charset="-122"/>
              </a:rPr>
              <a:t>等异步或并发相关</a:t>
            </a:r>
            <a:r>
              <a:rPr lang="zh-CN" altLang="en-US" sz="1800" dirty="0" smtClean="0">
                <a:latin typeface="方正北魏楷书简体" panose="03000509000000000000" pitchFamily="65" charset="-122"/>
                <a:ea typeface="方正北魏楷书简体" panose="03000509000000000000" pitchFamily="65" charset="-122"/>
              </a:rPr>
              <a:t>设施</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不</a:t>
            </a:r>
            <a:r>
              <a:rPr lang="zh-CN" altLang="en-US" sz="1800" dirty="0">
                <a:latin typeface="方正北魏楷书简体" panose="03000509000000000000" pitchFamily="65" charset="-122"/>
                <a:ea typeface="方正北魏楷书简体" panose="03000509000000000000" pitchFamily="65" charset="-122"/>
              </a:rPr>
              <a:t>支持</a:t>
            </a:r>
            <a:r>
              <a:rPr lang="en-US" altLang="zh-CN" sz="1800" dirty="0">
                <a:latin typeface="方正北魏楷书简体" panose="03000509000000000000" pitchFamily="65" charset="-122"/>
                <a:ea typeface="方正北魏楷书简体" panose="03000509000000000000" pitchFamily="65" charset="-122"/>
              </a:rPr>
              <a:t>label</a:t>
            </a:r>
            <a:r>
              <a:rPr lang="zh-CN" altLang="en-US" sz="1800" dirty="0">
                <a:latin typeface="方正北魏楷书简体" panose="03000509000000000000" pitchFamily="65" charset="-122"/>
                <a:ea typeface="方正北魏楷书简体" panose="03000509000000000000" pitchFamily="65" charset="-122"/>
              </a:rPr>
              <a:t>与</a:t>
            </a:r>
            <a:r>
              <a:rPr lang="en-US" altLang="zh-CN" sz="1800" dirty="0" err="1">
                <a:latin typeface="方正北魏楷书简体" panose="03000509000000000000" pitchFamily="65" charset="-122"/>
                <a:ea typeface="方正北魏楷书简体" panose="03000509000000000000" pitchFamily="65" charset="-122"/>
              </a:rPr>
              <a:t>goto</a:t>
            </a:r>
            <a:r>
              <a:rPr lang="zh-CN" altLang="en-US" sz="1800" dirty="0" smtClean="0">
                <a:latin typeface="方正北魏楷书简体" panose="03000509000000000000" pitchFamily="65" charset="-122"/>
                <a:ea typeface="方正北魏楷书简体" panose="03000509000000000000" pitchFamily="65" charset="-122"/>
              </a:rPr>
              <a:t>语句</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不</a:t>
            </a:r>
            <a:r>
              <a:rPr lang="zh-CN" altLang="en-US" sz="1800" dirty="0">
                <a:latin typeface="方正北魏楷书简体" panose="03000509000000000000" pitchFamily="65" charset="-122"/>
                <a:ea typeface="方正北魏楷书简体" panose="03000509000000000000" pitchFamily="65" charset="-122"/>
              </a:rPr>
              <a:t>支持</a:t>
            </a:r>
            <a:r>
              <a:rPr lang="en-US" altLang="zh-CN" sz="1800" dirty="0">
                <a:latin typeface="方正北魏楷书简体" panose="03000509000000000000" pitchFamily="65" charset="-122"/>
                <a:ea typeface="方正北魏楷书简体" panose="03000509000000000000" pitchFamily="65" charset="-122"/>
              </a:rPr>
              <a:t>checked/unchecked</a:t>
            </a:r>
            <a:r>
              <a:rPr lang="zh-CN" altLang="en-US" sz="1800" dirty="0" smtClean="0">
                <a:latin typeface="方正北魏楷书简体" panose="03000509000000000000" pitchFamily="65" charset="-122"/>
                <a:ea typeface="方正北魏楷书简体" panose="03000509000000000000" pitchFamily="65" charset="-122"/>
              </a:rPr>
              <a:t>语句</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不</a:t>
            </a:r>
            <a:r>
              <a:rPr lang="zh-CN" altLang="en-US" sz="1800" dirty="0">
                <a:latin typeface="方正北魏楷书简体" panose="03000509000000000000" pitchFamily="65" charset="-122"/>
                <a:ea typeface="方正北魏楷书简体" panose="03000509000000000000" pitchFamily="65" charset="-122"/>
              </a:rPr>
              <a:t>支持</a:t>
            </a:r>
            <a:r>
              <a:rPr lang="en-US" altLang="zh-CN" sz="1800" dirty="0" err="1">
                <a:latin typeface="方正北魏楷书简体" panose="03000509000000000000" pitchFamily="65" charset="-122"/>
                <a:ea typeface="方正北魏楷书简体" panose="03000509000000000000" pitchFamily="65" charset="-122"/>
              </a:rPr>
              <a:t>linq</a:t>
            </a:r>
            <a:r>
              <a:rPr lang="zh-CN" altLang="en-US" sz="1800" dirty="0">
                <a:latin typeface="方正北魏楷书简体" panose="03000509000000000000" pitchFamily="65" charset="-122"/>
                <a:ea typeface="方正北魏楷书简体" panose="03000509000000000000" pitchFamily="65" charset="-122"/>
              </a:rPr>
              <a:t>语法糖（直接调用方法就可以，而且</a:t>
            </a:r>
            <a:r>
              <a:rPr lang="en-US" altLang="zh-CN" sz="1800" dirty="0" err="1">
                <a:latin typeface="方正北魏楷书简体" panose="03000509000000000000" pitchFamily="65" charset="-122"/>
                <a:ea typeface="方正北魏楷书简体" panose="03000509000000000000" pitchFamily="65" charset="-122"/>
              </a:rPr>
              <a:t>c#</a:t>
            </a:r>
            <a:r>
              <a:rPr lang="zh-CN" altLang="en-US" sz="1800" dirty="0">
                <a:latin typeface="方正北魏楷书简体" panose="03000509000000000000" pitchFamily="65" charset="-122"/>
                <a:ea typeface="方正北魏楷书简体" panose="03000509000000000000" pitchFamily="65" charset="-122"/>
              </a:rPr>
              <a:t>的</a:t>
            </a:r>
            <a:r>
              <a:rPr lang="en-US" altLang="zh-CN" sz="1800" dirty="0" err="1">
                <a:latin typeface="方正北魏楷书简体" panose="03000509000000000000" pitchFamily="65" charset="-122"/>
                <a:ea typeface="方正北魏楷书简体" panose="03000509000000000000" pitchFamily="65" charset="-122"/>
              </a:rPr>
              <a:t>linq</a:t>
            </a:r>
            <a:r>
              <a:rPr lang="zh-CN" altLang="en-US" sz="1800" dirty="0">
                <a:latin typeface="方正北魏楷书简体" panose="03000509000000000000" pitchFamily="65" charset="-122"/>
                <a:ea typeface="方正北魏楷书简体" panose="03000509000000000000" pitchFamily="65" charset="-122"/>
              </a:rPr>
              <a:t>支持本来也不如</a:t>
            </a:r>
            <a:r>
              <a:rPr lang="en-US" altLang="zh-CN" sz="1800" dirty="0">
                <a:latin typeface="方正北魏楷书简体" panose="03000509000000000000" pitchFamily="65" charset="-122"/>
                <a:ea typeface="方正北魏楷书简体" panose="03000509000000000000" pitchFamily="65" charset="-122"/>
              </a:rPr>
              <a:t>visual basic</a:t>
            </a:r>
            <a:r>
              <a:rPr lang="zh-CN" altLang="en-US" sz="1800" dirty="0">
                <a:latin typeface="方正北魏楷书简体" panose="03000509000000000000" pitchFamily="65" charset="-122"/>
                <a:ea typeface="方正北魏楷书简体" panose="03000509000000000000" pitchFamily="65" charset="-122"/>
              </a:rPr>
              <a:t>全，这语法风格与</a:t>
            </a:r>
            <a:r>
              <a:rPr lang="en-US" altLang="zh-CN" sz="1800" dirty="0" err="1">
                <a:latin typeface="方正北魏楷书简体" panose="03000509000000000000" pitchFamily="65" charset="-122"/>
                <a:ea typeface="方正北魏楷书简体" panose="03000509000000000000" pitchFamily="65" charset="-122"/>
              </a:rPr>
              <a:t>c#</a:t>
            </a:r>
            <a:r>
              <a:rPr lang="zh-CN" altLang="en-US" sz="1800" dirty="0">
                <a:latin typeface="方正北魏楷书简体" panose="03000509000000000000" pitchFamily="65" charset="-122"/>
                <a:ea typeface="方正北魏楷书简体" panose="03000509000000000000" pitchFamily="65" charset="-122"/>
              </a:rPr>
              <a:t>有点不搭，放弃了</a:t>
            </a:r>
            <a:r>
              <a:rPr lang="zh-CN" altLang="en-US" sz="1800" dirty="0" smtClean="0">
                <a:latin typeface="方正北魏楷书简体" panose="03000509000000000000" pitchFamily="65" charset="-122"/>
                <a:ea typeface="方正北魏楷书简体" panose="03000509000000000000" pitchFamily="65" charset="-122"/>
              </a:rPr>
              <a:t>）</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自定义</a:t>
            </a:r>
            <a:r>
              <a:rPr lang="en-US" altLang="zh-CN" sz="1800" dirty="0" err="1">
                <a:latin typeface="方正北魏楷书简体" panose="03000509000000000000" pitchFamily="65" charset="-122"/>
                <a:ea typeface="方正北魏楷书简体" panose="03000509000000000000" pitchFamily="65" charset="-122"/>
              </a:rPr>
              <a:t>struct</a:t>
            </a:r>
            <a:r>
              <a:rPr lang="zh-CN" altLang="en-US" sz="1800" dirty="0">
                <a:latin typeface="方正北魏楷书简体" panose="03000509000000000000" pitchFamily="65" charset="-122"/>
                <a:ea typeface="方正北魏楷书简体" panose="03000509000000000000" pitchFamily="65" charset="-122"/>
              </a:rPr>
              <a:t>未完全实现拷贝语义（需要在</a:t>
            </a:r>
            <a:r>
              <a:rPr lang="en-US" altLang="zh-CN" sz="1800" dirty="0" err="1">
                <a:latin typeface="方正北魏楷书简体" panose="03000509000000000000" pitchFamily="65" charset="-122"/>
                <a:ea typeface="方正北魏楷书简体" panose="03000509000000000000" pitchFamily="65" charset="-122"/>
              </a:rPr>
              <a:t>lualib.lua</a:t>
            </a:r>
            <a:r>
              <a:rPr lang="zh-CN" altLang="en-US" sz="1800" dirty="0">
                <a:latin typeface="方正北魏楷书简体" panose="03000509000000000000" pitchFamily="65" charset="-122"/>
                <a:ea typeface="方正北魏楷书简体" panose="03000509000000000000" pitchFamily="65" charset="-122"/>
              </a:rPr>
              <a:t>里完善</a:t>
            </a:r>
            <a:r>
              <a:rPr lang="zh-CN" altLang="en-US" sz="1800" dirty="0" smtClean="0">
                <a:latin typeface="方正北魏楷书简体" panose="03000509000000000000" pitchFamily="65" charset="-122"/>
                <a:ea typeface="方正北魏楷书简体" panose="03000509000000000000" pitchFamily="65" charset="-122"/>
              </a:rPr>
              <a:t>）</a:t>
            </a:r>
            <a:endParaRPr lang="zh-CN" altLang="en-US" sz="1800" dirty="0">
              <a:latin typeface="方正北魏楷书简体" panose="03000509000000000000" pitchFamily="65" charset="-122"/>
              <a:ea typeface="方正北魏楷书简体" panose="03000509000000000000" pitchFamily="65" charset="-122"/>
            </a:endParaRPr>
          </a:p>
          <a:p>
            <a:pPr lvl="1"/>
            <a:r>
              <a:rPr lang="zh-CN" altLang="en-US" sz="1800" dirty="0" smtClean="0">
                <a:latin typeface="方正北魏楷书简体" panose="03000509000000000000" pitchFamily="65" charset="-122"/>
                <a:ea typeface="方正北魏楷书简体" panose="03000509000000000000" pitchFamily="65" charset="-122"/>
              </a:rPr>
              <a:t>不支持</a:t>
            </a:r>
            <a:r>
              <a:rPr lang="en-US" altLang="zh-CN" sz="1800" dirty="0" err="1" smtClean="0">
                <a:latin typeface="方正北魏楷书简体" panose="03000509000000000000" pitchFamily="65" charset="-122"/>
                <a:ea typeface="方正北魏楷书简体" panose="03000509000000000000" pitchFamily="65" charset="-122"/>
              </a:rPr>
              <a:t>c#</a:t>
            </a:r>
            <a:r>
              <a:rPr lang="en-US" altLang="zh-CN" sz="1800" dirty="0" smtClean="0">
                <a:latin typeface="方正北魏楷书简体" panose="03000509000000000000" pitchFamily="65" charset="-122"/>
                <a:ea typeface="方正北魏楷书简体" panose="03000509000000000000" pitchFamily="65" charset="-122"/>
              </a:rPr>
              <a:t> </a:t>
            </a:r>
            <a:r>
              <a:rPr lang="en-US" altLang="zh-CN" sz="1800" dirty="0">
                <a:latin typeface="方正北魏楷书简体" panose="03000509000000000000" pitchFamily="65" charset="-122"/>
                <a:ea typeface="方正北魏楷书简体" panose="03000509000000000000" pitchFamily="65" charset="-122"/>
              </a:rPr>
              <a:t>7.0</a:t>
            </a:r>
            <a:r>
              <a:rPr lang="zh-CN" altLang="en-US" sz="1800" dirty="0">
                <a:latin typeface="方正北魏楷书简体" panose="03000509000000000000" pitchFamily="65" charset="-122"/>
                <a:ea typeface="方正北魏楷书简体" panose="03000509000000000000" pitchFamily="65" charset="-122"/>
              </a:rPr>
              <a:t>及以后版本引入的</a:t>
            </a:r>
            <a:r>
              <a:rPr lang="zh-CN" altLang="en-US" sz="1800" dirty="0" smtClean="0">
                <a:latin typeface="方正北魏楷书简体" panose="03000509000000000000" pitchFamily="65" charset="-122"/>
                <a:ea typeface="方正北魏楷书简体" panose="03000509000000000000" pitchFamily="65" charset="-122"/>
              </a:rPr>
              <a:t>模式匹配相关</a:t>
            </a:r>
            <a:r>
              <a:rPr lang="zh-CN" altLang="en-US" sz="1800" dirty="0">
                <a:latin typeface="方正北魏楷书简体" panose="03000509000000000000" pitchFamily="65" charset="-122"/>
                <a:ea typeface="方正北魏楷书简体" panose="03000509000000000000" pitchFamily="65" charset="-122"/>
              </a:rPr>
              <a:t>语法与本地</a:t>
            </a:r>
            <a:r>
              <a:rPr lang="zh-CN" altLang="en-US" sz="1800" dirty="0" smtClean="0">
                <a:latin typeface="方正北魏楷书简体" panose="03000509000000000000" pitchFamily="65" charset="-122"/>
                <a:ea typeface="方正北魏楷书简体" panose="03000509000000000000" pitchFamily="65" charset="-122"/>
              </a:rPr>
              <a:t>方法</a:t>
            </a:r>
            <a:endParaRPr lang="zh-CN" altLang="en-US" sz="1800" dirty="0">
              <a:latin typeface="方正北魏楷书简体" panose="03000509000000000000" pitchFamily="65" charset="-122"/>
              <a:ea typeface="方正北魏楷书简体" panose="03000509000000000000" pitchFamily="65" charset="-122"/>
            </a:endParaRPr>
          </a:p>
          <a:p>
            <a:pPr lvl="1"/>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翻译变换</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a:latin typeface="方正北魏楷书简体" panose="03000509000000000000" pitchFamily="65" charset="-122"/>
                <a:ea typeface="方正北魏楷书简体" panose="03000509000000000000" pitchFamily="65" charset="-122"/>
              </a:rPr>
              <a:t>ref/out</a:t>
            </a:r>
            <a:r>
              <a:rPr lang="zh-CN" altLang="en-US" dirty="0">
                <a:latin typeface="方正北魏楷书简体" panose="03000509000000000000" pitchFamily="65" charset="-122"/>
                <a:ea typeface="方正北魏楷书简体" panose="03000509000000000000" pitchFamily="65" charset="-122"/>
              </a:rPr>
              <a:t>参数</a:t>
            </a:r>
            <a:r>
              <a:rPr lang="en-US" altLang="zh-CN" dirty="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假设</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函数</a:t>
            </a:r>
            <a:r>
              <a:rPr lang="zh-CN" altLang="en-US" dirty="0">
                <a:latin typeface="方正北魏楷书简体" panose="03000509000000000000" pitchFamily="65" charset="-122"/>
                <a:ea typeface="方正北魏楷书简体" panose="03000509000000000000" pitchFamily="65" charset="-122"/>
              </a:rPr>
              <a:t>定义</a:t>
            </a:r>
            <a:r>
              <a:rPr lang="en-US" altLang="zh-CN" dirty="0" err="1">
                <a:latin typeface="方正北魏楷书简体" panose="03000509000000000000" pitchFamily="65" charset="-122"/>
                <a:ea typeface="方正北魏楷书简体" panose="03000509000000000000" pitchFamily="65" charset="-122"/>
              </a:rPr>
              <a:t>int</a:t>
            </a:r>
            <a:r>
              <a:rPr lang="en-US" altLang="zh-CN" dirty="0">
                <a:latin typeface="方正北魏楷书简体" panose="03000509000000000000" pitchFamily="65" charset="-122"/>
                <a:ea typeface="方正北魏楷书简体" panose="03000509000000000000" pitchFamily="65" charset="-122"/>
              </a:rPr>
              <a:t> f(</a:t>
            </a:r>
            <a:r>
              <a:rPr lang="en-US" altLang="zh-CN" dirty="0" err="1">
                <a:latin typeface="方正北魏楷书简体" panose="03000509000000000000" pitchFamily="65" charset="-122"/>
                <a:ea typeface="方正北魏楷书简体" panose="03000509000000000000" pitchFamily="65" charset="-122"/>
              </a:rPr>
              <a:t>int</a:t>
            </a:r>
            <a:r>
              <a:rPr lang="en-US" altLang="zh-CN" dirty="0">
                <a:latin typeface="方正北魏楷书简体" panose="03000509000000000000" pitchFamily="65" charset="-122"/>
                <a:ea typeface="方正北魏楷书简体" panose="03000509000000000000" pitchFamily="65" charset="-122"/>
              </a:rPr>
              <a:t> a, </a:t>
            </a:r>
            <a:r>
              <a:rPr lang="en-US" altLang="zh-CN" dirty="0" err="1">
                <a:latin typeface="方正北魏楷书简体" panose="03000509000000000000" pitchFamily="65" charset="-122"/>
                <a:ea typeface="方正北魏楷书简体" panose="03000509000000000000" pitchFamily="65" charset="-122"/>
              </a:rPr>
              <a:t>int</a:t>
            </a:r>
            <a:r>
              <a:rPr lang="en-US" altLang="zh-CN" dirty="0">
                <a:latin typeface="方正北魏楷书简体" panose="03000509000000000000" pitchFamily="65" charset="-122"/>
                <a:ea typeface="方正北魏楷书简体" panose="03000509000000000000" pitchFamily="65" charset="-122"/>
              </a:rPr>
              <a:t> b, ref </a:t>
            </a:r>
            <a:r>
              <a:rPr lang="en-US" altLang="zh-CN" dirty="0" err="1">
                <a:latin typeface="方正北魏楷书简体" panose="03000509000000000000" pitchFamily="65" charset="-122"/>
                <a:ea typeface="方正北魏楷书简体" panose="03000509000000000000" pitchFamily="65" charset="-122"/>
              </a:rPr>
              <a:t>int</a:t>
            </a:r>
            <a:r>
              <a:rPr lang="en-US" altLang="zh-CN" dirty="0">
                <a:latin typeface="方正北魏楷书简体" panose="03000509000000000000" pitchFamily="65" charset="-122"/>
                <a:ea typeface="方正北魏楷书简体" panose="03000509000000000000" pitchFamily="65" charset="-122"/>
              </a:rPr>
              <a:t> c, out </a:t>
            </a:r>
            <a:r>
              <a:rPr lang="en-US" altLang="zh-CN" dirty="0" err="1">
                <a:latin typeface="方正北魏楷书简体" panose="03000509000000000000" pitchFamily="65" charset="-122"/>
                <a:ea typeface="方正北魏楷书简体" panose="03000509000000000000" pitchFamily="65" charset="-122"/>
              </a:rPr>
              <a:t>int</a:t>
            </a:r>
            <a:r>
              <a:rPr lang="en-US" altLang="zh-CN" dirty="0">
                <a:latin typeface="方正北魏楷书简体" panose="03000509000000000000" pitchFamily="65" charset="-122"/>
                <a:ea typeface="方正北魏楷书简体" panose="03000509000000000000" pitchFamily="65" charset="-122"/>
              </a:rPr>
              <a:t> d)】</a:t>
            </a:r>
          </a:p>
          <a:p>
            <a:pPr lvl="1"/>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2540041" y="2456630"/>
            <a:ext cx="6589797" cy="2821257"/>
          </a:xfrm>
          <a:prstGeom prst="rect">
            <a:avLst/>
          </a:prstGeom>
          <a:ln>
            <a:solidFill>
              <a:srgbClr val="0070C0"/>
            </a:solid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翻译变换</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a:t>带</a:t>
            </a:r>
            <a:r>
              <a:rPr lang="en-US" altLang="zh-CN" dirty="0"/>
              <a:t>ref/out</a:t>
            </a:r>
            <a:r>
              <a:rPr lang="zh-CN" altLang="en-US" dirty="0"/>
              <a:t>参数函数出现在表达式中</a:t>
            </a:r>
          </a:p>
          <a:p>
            <a:pPr lvl="2"/>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1375925" y="2433282"/>
            <a:ext cx="9812874" cy="2058589"/>
          </a:xfrm>
          <a:prstGeom prst="rect">
            <a:avLst/>
          </a:prstGeom>
          <a:ln>
            <a:solidFill>
              <a:srgbClr val="0070C0"/>
            </a:solid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翻译变换</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a:latin typeface="方正北魏楷书简体" panose="03000509000000000000" pitchFamily="65" charset="-122"/>
                <a:ea typeface="方正北魏楷书简体" panose="03000509000000000000" pitchFamily="65" charset="-122"/>
              </a:rPr>
              <a:t>复合赋值</a:t>
            </a:r>
          </a:p>
          <a:p>
            <a:pPr lvl="2"/>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1329813" y="2333103"/>
            <a:ext cx="9856646" cy="2097495"/>
          </a:xfrm>
          <a:prstGeom prst="rect">
            <a:avLst/>
          </a:prstGeom>
          <a:ln>
            <a:solidFill>
              <a:srgbClr val="0070C0"/>
            </a:solid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翻译变换</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a:latin typeface="方正北魏楷书简体" panose="03000509000000000000" pitchFamily="65" charset="-122"/>
                <a:ea typeface="方正北魏楷书简体" panose="03000509000000000000" pitchFamily="65" charset="-122"/>
              </a:rPr>
              <a:t>对象创建</a:t>
            </a:r>
          </a:p>
          <a:p>
            <a:pPr lvl="1"/>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478973" y="2471913"/>
            <a:ext cx="11280107" cy="1279561"/>
          </a:xfrm>
          <a:prstGeom prst="rect">
            <a:avLst/>
          </a:prstGeom>
          <a:ln>
            <a:solidFill>
              <a:srgbClr val="0070C0"/>
            </a:solid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翻译变换</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a:latin typeface="方正北魏楷书简体" panose="03000509000000000000" pitchFamily="65" charset="-122"/>
                <a:ea typeface="方正北魏楷书简体" panose="03000509000000000000" pitchFamily="65" charset="-122"/>
              </a:rPr>
              <a:t>循环中的</a:t>
            </a:r>
            <a:r>
              <a:rPr lang="en-US" altLang="zh-CN" dirty="0">
                <a:latin typeface="方正北魏楷书简体" panose="03000509000000000000" pitchFamily="65" charset="-122"/>
                <a:ea typeface="方正北魏楷书简体" panose="03000509000000000000" pitchFamily="65" charset="-122"/>
              </a:rPr>
              <a:t>continue</a:t>
            </a:r>
            <a:r>
              <a:rPr lang="zh-CN" altLang="en-US" dirty="0" smtClean="0">
                <a:latin typeface="方正北魏楷书简体" panose="03000509000000000000" pitchFamily="65" charset="-122"/>
                <a:ea typeface="方正北魏楷书简体" panose="03000509000000000000" pitchFamily="65" charset="-122"/>
              </a:rPr>
              <a:t>实现</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2057079" y="2409878"/>
            <a:ext cx="2750095" cy="2963399"/>
          </a:xfrm>
          <a:prstGeom prst="rect">
            <a:avLst/>
          </a:prstGeom>
          <a:ln>
            <a:solidFill>
              <a:srgbClr val="0070C0"/>
            </a:solidFill>
          </a:ln>
        </p:spPr>
      </p:pic>
      <p:pic>
        <p:nvPicPr>
          <p:cNvPr id="6" name="图片 5"/>
          <p:cNvPicPr>
            <a:picLocks noChangeAspect="1"/>
          </p:cNvPicPr>
          <p:nvPr/>
        </p:nvPicPr>
        <p:blipFill>
          <a:blip r:embed="rId3"/>
          <a:stretch>
            <a:fillRect/>
          </a:stretch>
        </p:blipFill>
        <p:spPr>
          <a:xfrm>
            <a:off x="6409858" y="1320192"/>
            <a:ext cx="3973770" cy="5131643"/>
          </a:xfrm>
          <a:prstGeom prst="rect">
            <a:avLst/>
          </a:prstGeom>
          <a:ln>
            <a:solidFill>
              <a:srgbClr val="0070C0"/>
            </a:solidFill>
          </a:ln>
        </p:spPr>
      </p:pic>
      <p:sp>
        <p:nvSpPr>
          <p:cNvPr id="7" name="右箭头 6"/>
          <p:cNvSpPr/>
          <p:nvPr/>
        </p:nvSpPr>
        <p:spPr>
          <a:xfrm>
            <a:off x="5233251" y="3617349"/>
            <a:ext cx="824649" cy="5373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翻译变换</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a:latin typeface="方正北魏楷书简体" panose="03000509000000000000" pitchFamily="65" charset="-122"/>
                <a:ea typeface="方正北魏楷书简体" panose="03000509000000000000" pitchFamily="65" charset="-122"/>
              </a:rPr>
              <a:t>switch</a:t>
            </a:r>
            <a:r>
              <a:rPr lang="zh-CN" altLang="en-US" dirty="0">
                <a:latin typeface="方正北魏楷书简体" panose="03000509000000000000" pitchFamily="65" charset="-122"/>
                <a:ea typeface="方正北魏楷书简体" panose="03000509000000000000" pitchFamily="65" charset="-122"/>
              </a:rPr>
              <a:t>中的</a:t>
            </a:r>
            <a:r>
              <a:rPr lang="en-US" altLang="zh-CN" dirty="0">
                <a:latin typeface="方正北魏楷书简体" panose="03000509000000000000" pitchFamily="65" charset="-122"/>
                <a:ea typeface="方正北魏楷书简体" panose="03000509000000000000" pitchFamily="65" charset="-122"/>
              </a:rPr>
              <a:t>break</a:t>
            </a:r>
            <a:r>
              <a:rPr lang="zh-CN" altLang="en-US" dirty="0" smtClean="0">
                <a:latin typeface="方正北魏楷书简体" panose="03000509000000000000" pitchFamily="65" charset="-122"/>
                <a:ea typeface="方正北魏楷书简体" panose="03000509000000000000" pitchFamily="65" charset="-122"/>
              </a:rPr>
              <a:t>实现</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2482820" y="2282940"/>
            <a:ext cx="2447399" cy="3788597"/>
          </a:xfrm>
          <a:prstGeom prst="rect">
            <a:avLst/>
          </a:prstGeom>
          <a:ln>
            <a:solidFill>
              <a:srgbClr val="0070C0"/>
            </a:solidFill>
          </a:ln>
        </p:spPr>
      </p:pic>
      <p:pic>
        <p:nvPicPr>
          <p:cNvPr id="6" name="图片 5"/>
          <p:cNvPicPr>
            <a:picLocks noChangeAspect="1"/>
          </p:cNvPicPr>
          <p:nvPr/>
        </p:nvPicPr>
        <p:blipFill>
          <a:blip r:embed="rId3"/>
          <a:stretch>
            <a:fillRect/>
          </a:stretch>
        </p:blipFill>
        <p:spPr>
          <a:xfrm>
            <a:off x="6586645" y="1341257"/>
            <a:ext cx="3292646" cy="5135100"/>
          </a:xfrm>
          <a:prstGeom prst="rect">
            <a:avLst/>
          </a:prstGeom>
          <a:ln>
            <a:solidFill>
              <a:srgbClr val="0070C0"/>
            </a:solidFill>
          </a:ln>
        </p:spPr>
      </p:pic>
      <p:sp>
        <p:nvSpPr>
          <p:cNvPr id="7" name="右箭头 6"/>
          <p:cNvSpPr/>
          <p:nvPr/>
        </p:nvSpPr>
        <p:spPr>
          <a:xfrm>
            <a:off x="5242314" y="3599642"/>
            <a:ext cx="1032235" cy="516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3" y="1320192"/>
            <a:ext cx="4168441" cy="5075165"/>
          </a:xfrm>
        </p:spPr>
        <p:txBody>
          <a:bodyPr/>
          <a:lstStyle/>
          <a:p>
            <a:r>
              <a:rPr lang="zh-CN" altLang="en-US" dirty="0" smtClean="0">
                <a:latin typeface="方正北魏楷书简体" panose="03000509000000000000" pitchFamily="65" charset="-122"/>
                <a:ea typeface="方正北魏楷书简体" panose="03000509000000000000" pitchFamily="65" charset="-122"/>
              </a:rPr>
              <a:t>翻译变换</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smtClean="0">
                <a:latin typeface="方正北魏楷书简体" panose="03000509000000000000" pitchFamily="65" charset="-122"/>
                <a:ea typeface="方正北魏楷书简体" panose="03000509000000000000" pitchFamily="65" charset="-122"/>
              </a:rPr>
              <a:t>Try-catch</a:t>
            </a:r>
            <a:r>
              <a:rPr lang="zh-CN" altLang="en-US" dirty="0" smtClean="0">
                <a:latin typeface="方正北魏楷书简体" panose="03000509000000000000" pitchFamily="65" charset="-122"/>
                <a:ea typeface="方正北魏楷书简体" panose="03000509000000000000" pitchFamily="65" charset="-122"/>
              </a:rPr>
              <a:t>实现</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None/>
            </a:pP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530257" y="2388923"/>
            <a:ext cx="5303680" cy="1626896"/>
          </a:xfrm>
          <a:prstGeom prst="rect">
            <a:avLst/>
          </a:prstGeom>
          <a:ln>
            <a:solidFill>
              <a:srgbClr val="0070C0"/>
            </a:solidFill>
          </a:ln>
        </p:spPr>
      </p:pic>
      <p:pic>
        <p:nvPicPr>
          <p:cNvPr id="6" name="图片 5"/>
          <p:cNvPicPr>
            <a:picLocks noChangeAspect="1"/>
          </p:cNvPicPr>
          <p:nvPr/>
        </p:nvPicPr>
        <p:blipFill>
          <a:blip r:embed="rId3"/>
          <a:stretch>
            <a:fillRect/>
          </a:stretch>
        </p:blipFill>
        <p:spPr>
          <a:xfrm>
            <a:off x="6368245" y="1395905"/>
            <a:ext cx="5338328" cy="3609727"/>
          </a:xfrm>
          <a:prstGeom prst="rect">
            <a:avLst/>
          </a:prstGeom>
          <a:ln>
            <a:solidFill>
              <a:srgbClr val="0070C0"/>
            </a:solidFill>
          </a:ln>
        </p:spPr>
      </p:pic>
      <p:sp>
        <p:nvSpPr>
          <p:cNvPr id="7" name="右箭头 6"/>
          <p:cNvSpPr/>
          <p:nvPr/>
        </p:nvSpPr>
        <p:spPr>
          <a:xfrm>
            <a:off x="5971880" y="3063711"/>
            <a:ext cx="292231" cy="3063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属性</a:t>
            </a:r>
            <a:r>
              <a:rPr lang="zh-CN" altLang="en-US" dirty="0">
                <a:latin typeface="方正北魏楷书简体" panose="03000509000000000000" pitchFamily="65" charset="-122"/>
                <a:ea typeface="方正北魏楷书简体" panose="03000509000000000000" pitchFamily="65" charset="-122"/>
              </a:rPr>
              <a:t>控制与定制</a:t>
            </a:r>
            <a:r>
              <a:rPr lang="zh-CN" altLang="en-US" dirty="0" smtClean="0">
                <a:latin typeface="方正北魏楷书简体" panose="03000509000000000000" pitchFamily="65" charset="-122"/>
                <a:ea typeface="方正北魏楷书简体" panose="03000509000000000000" pitchFamily="65" charset="-122"/>
              </a:rPr>
              <a:t>翻译</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sz="1900" dirty="0" smtClean="0">
                <a:latin typeface="方正北魏楷书简体" panose="03000509000000000000" pitchFamily="65" charset="-122"/>
                <a:ea typeface="方正北魏楷书简体" panose="03000509000000000000" pitchFamily="65" charset="-122"/>
              </a:rPr>
              <a:t>Cs2Lua.Entry</a:t>
            </a:r>
            <a:r>
              <a:rPr lang="zh-CN" altLang="en-US" sz="1900" dirty="0">
                <a:latin typeface="方正北魏楷书简体" panose="03000509000000000000" pitchFamily="65" charset="-122"/>
                <a:ea typeface="方正北魏楷书简体" panose="03000509000000000000" pitchFamily="65" charset="-122"/>
              </a:rPr>
              <a:t>属性</a:t>
            </a:r>
          </a:p>
          <a:p>
            <a:pPr marL="457200" lvl="1" indent="0">
              <a:buNone/>
            </a:pPr>
            <a:r>
              <a:rPr lang="en-US" altLang="zh-CN" sz="1900" dirty="0" smtClean="0">
                <a:latin typeface="方正北魏楷书简体" panose="03000509000000000000" pitchFamily="65" charset="-122"/>
                <a:ea typeface="方正北魏楷书简体" panose="03000509000000000000" pitchFamily="65" charset="-122"/>
              </a:rPr>
              <a:t>	</a:t>
            </a:r>
            <a:r>
              <a:rPr lang="zh-CN" altLang="en-US" sz="1900" dirty="0" smtClean="0">
                <a:latin typeface="方正北魏楷书简体" panose="03000509000000000000" pitchFamily="65" charset="-122"/>
                <a:ea typeface="方正北魏楷书简体" panose="03000509000000000000" pitchFamily="65" charset="-122"/>
              </a:rPr>
              <a:t>用于</a:t>
            </a:r>
            <a:r>
              <a:rPr lang="zh-CN" altLang="en-US" sz="1900" dirty="0">
                <a:latin typeface="方正北魏楷书简体" panose="03000509000000000000" pitchFamily="65" charset="-122"/>
                <a:ea typeface="方正北魏楷书简体" panose="03000509000000000000" pitchFamily="65" charset="-122"/>
              </a:rPr>
              <a:t>指明某个</a:t>
            </a:r>
            <a:r>
              <a:rPr lang="en-US" altLang="zh-CN" sz="1900" dirty="0" err="1">
                <a:latin typeface="方正北魏楷书简体" panose="03000509000000000000" pitchFamily="65" charset="-122"/>
                <a:ea typeface="方正北魏楷书简体" panose="03000509000000000000" pitchFamily="65" charset="-122"/>
              </a:rPr>
              <a:t>c#</a:t>
            </a:r>
            <a:r>
              <a:rPr lang="zh-CN" altLang="en-US" sz="1900" dirty="0">
                <a:latin typeface="方正北魏楷书简体" panose="03000509000000000000" pitchFamily="65" charset="-122"/>
                <a:ea typeface="方正北魏楷书简体" panose="03000509000000000000" pitchFamily="65" charset="-122"/>
              </a:rPr>
              <a:t>类的对应</a:t>
            </a:r>
            <a:r>
              <a:rPr lang="en-US" altLang="zh-CN" sz="1900" dirty="0" err="1">
                <a:latin typeface="方正北魏楷书简体" panose="03000509000000000000" pitchFamily="65" charset="-122"/>
                <a:ea typeface="方正北魏楷书简体" panose="03000509000000000000" pitchFamily="65" charset="-122"/>
              </a:rPr>
              <a:t>lua</a:t>
            </a:r>
            <a:r>
              <a:rPr lang="zh-CN" altLang="en-US" sz="1900" dirty="0">
                <a:latin typeface="方正北魏楷书简体" panose="03000509000000000000" pitchFamily="65" charset="-122"/>
                <a:ea typeface="方正北魏楷书简体" panose="03000509000000000000" pitchFamily="65" charset="-122"/>
              </a:rPr>
              <a:t>文件要生成一个入口方法，具体实现在</a:t>
            </a:r>
            <a:r>
              <a:rPr lang="en-US" altLang="zh-CN" sz="1900" dirty="0" err="1">
                <a:latin typeface="方正北魏楷书简体" panose="03000509000000000000" pitchFamily="65" charset="-122"/>
                <a:ea typeface="方正北魏楷书简体" panose="03000509000000000000" pitchFamily="65" charset="-122"/>
              </a:rPr>
              <a:t>lualib.lua</a:t>
            </a:r>
            <a:r>
              <a:rPr lang="zh-CN" altLang="en-US" sz="1900" dirty="0">
                <a:latin typeface="方正北魏楷书简体" panose="03000509000000000000" pitchFamily="65" charset="-122"/>
                <a:ea typeface="方正北魏楷书简体" panose="03000509000000000000" pitchFamily="65" charset="-122"/>
              </a:rPr>
              <a:t>里的</a:t>
            </a:r>
            <a:r>
              <a:rPr lang="en-US" altLang="zh-CN" sz="1900" dirty="0" err="1">
                <a:latin typeface="方正北魏楷书简体" panose="03000509000000000000" pitchFamily="65" charset="-122"/>
                <a:ea typeface="方正北魏楷书简体" panose="03000509000000000000" pitchFamily="65" charset="-122"/>
              </a:rPr>
              <a:t>defineentry</a:t>
            </a:r>
            <a:r>
              <a:rPr lang="zh-CN" altLang="en-US" sz="1900" dirty="0">
                <a:latin typeface="方正北魏楷书简体" panose="03000509000000000000" pitchFamily="65" charset="-122"/>
                <a:ea typeface="方正北魏楷书简体" panose="03000509000000000000" pitchFamily="65" charset="-122"/>
              </a:rPr>
              <a:t>函数，生成代码会调用</a:t>
            </a:r>
            <a:r>
              <a:rPr lang="en-US" altLang="zh-CN" sz="1900" dirty="0" err="1">
                <a:latin typeface="方正北魏楷书简体" panose="03000509000000000000" pitchFamily="65" charset="-122"/>
                <a:ea typeface="方正北魏楷书简体" panose="03000509000000000000" pitchFamily="65" charset="-122"/>
              </a:rPr>
              <a:t>defineentry</a:t>
            </a:r>
            <a:r>
              <a:rPr lang="zh-CN" altLang="en-US" sz="1900" dirty="0" smtClean="0">
                <a:latin typeface="方正北魏楷书简体" panose="03000509000000000000" pitchFamily="65" charset="-122"/>
                <a:ea typeface="方正北魏楷书简体" panose="03000509000000000000" pitchFamily="65" charset="-122"/>
              </a:rPr>
              <a:t>。这个主要用于提供</a:t>
            </a:r>
            <a:r>
              <a:rPr lang="en-US" altLang="zh-CN" sz="1900" dirty="0" smtClean="0">
                <a:latin typeface="方正北魏楷书简体" panose="03000509000000000000" pitchFamily="65" charset="-122"/>
                <a:ea typeface="方正北魏楷书简体" panose="03000509000000000000" pitchFamily="65" charset="-122"/>
              </a:rPr>
              <a:t>Main</a:t>
            </a:r>
            <a:r>
              <a:rPr lang="zh-CN" altLang="en-US" sz="1900" dirty="0" smtClean="0">
                <a:latin typeface="方正北魏楷书简体" panose="03000509000000000000" pitchFamily="65" charset="-122"/>
                <a:ea typeface="方正北魏楷书简体" panose="03000509000000000000" pitchFamily="65" charset="-122"/>
              </a:rPr>
              <a:t>函数入口。</a:t>
            </a:r>
            <a:endParaRPr lang="zh-CN" altLang="en-US" sz="1900" dirty="0">
              <a:latin typeface="方正北魏楷书简体" panose="03000509000000000000" pitchFamily="65" charset="-122"/>
              <a:ea typeface="方正北魏楷书简体" panose="03000509000000000000" pitchFamily="65" charset="-122"/>
            </a:endParaRPr>
          </a:p>
          <a:p>
            <a:pPr lvl="1"/>
            <a:r>
              <a:rPr lang="en-US" altLang="zh-CN" sz="1900" dirty="0" smtClean="0">
                <a:latin typeface="方正北魏楷书简体" panose="03000509000000000000" pitchFamily="65" charset="-122"/>
                <a:ea typeface="方正北魏楷书简体" panose="03000509000000000000" pitchFamily="65" charset="-122"/>
              </a:rPr>
              <a:t>Cs2Lua.Export</a:t>
            </a:r>
            <a:r>
              <a:rPr lang="zh-CN" altLang="en-US" sz="1900" dirty="0">
                <a:latin typeface="方正北魏楷书简体" panose="03000509000000000000" pitchFamily="65" charset="-122"/>
                <a:ea typeface="方正北魏楷书简体" panose="03000509000000000000" pitchFamily="65" charset="-122"/>
              </a:rPr>
              <a:t>属性</a:t>
            </a:r>
          </a:p>
          <a:p>
            <a:pPr marL="457200" lvl="1" indent="0">
              <a:buNone/>
            </a:pPr>
            <a:r>
              <a:rPr lang="en-US" altLang="zh-CN" sz="1900" dirty="0" smtClean="0">
                <a:latin typeface="方正北魏楷书简体" panose="03000509000000000000" pitchFamily="65" charset="-122"/>
                <a:ea typeface="方正北魏楷书简体" panose="03000509000000000000" pitchFamily="65" charset="-122"/>
              </a:rPr>
              <a:t>	</a:t>
            </a:r>
            <a:r>
              <a:rPr lang="zh-CN" altLang="en-US" sz="1900" dirty="0" smtClean="0">
                <a:latin typeface="方正北魏楷书简体" panose="03000509000000000000" pitchFamily="65" charset="-122"/>
                <a:ea typeface="方正北魏楷书简体" panose="03000509000000000000" pitchFamily="65" charset="-122"/>
              </a:rPr>
              <a:t>用于</a:t>
            </a:r>
            <a:r>
              <a:rPr lang="zh-CN" altLang="en-US" sz="1900" dirty="0">
                <a:latin typeface="方正北魏楷书简体" panose="03000509000000000000" pitchFamily="65" charset="-122"/>
                <a:ea typeface="方正北魏楷书简体" panose="03000509000000000000" pitchFamily="65" charset="-122"/>
              </a:rPr>
              <a:t>指明某个</a:t>
            </a:r>
            <a:r>
              <a:rPr lang="en-US" altLang="zh-CN" sz="1900" dirty="0" err="1">
                <a:latin typeface="方正北魏楷书简体" panose="03000509000000000000" pitchFamily="65" charset="-122"/>
                <a:ea typeface="方正北魏楷书简体" panose="03000509000000000000" pitchFamily="65" charset="-122"/>
              </a:rPr>
              <a:t>c#</a:t>
            </a:r>
            <a:r>
              <a:rPr lang="zh-CN" altLang="en-US" sz="1900" dirty="0">
                <a:latin typeface="方正北魏楷书简体" panose="03000509000000000000" pitchFamily="65" charset="-122"/>
                <a:ea typeface="方正北魏楷书简体" panose="03000509000000000000" pitchFamily="65" charset="-122"/>
              </a:rPr>
              <a:t>类的构造在转换为</a:t>
            </a:r>
            <a:r>
              <a:rPr lang="en-US" altLang="zh-CN" sz="1900" dirty="0" err="1">
                <a:latin typeface="方正北魏楷书简体" panose="03000509000000000000" pitchFamily="65" charset="-122"/>
                <a:ea typeface="方正北魏楷书简体" panose="03000509000000000000" pitchFamily="65" charset="-122"/>
              </a:rPr>
              <a:t>lua</a:t>
            </a:r>
            <a:r>
              <a:rPr lang="zh-CN" altLang="en-US" sz="1900" dirty="0">
                <a:latin typeface="方正北魏楷书简体" panose="03000509000000000000" pitchFamily="65" charset="-122"/>
                <a:ea typeface="方正北魏楷书简体" panose="03000509000000000000" pitchFamily="65" charset="-122"/>
              </a:rPr>
              <a:t>后生成的供</a:t>
            </a:r>
            <a:r>
              <a:rPr lang="en-US" altLang="zh-CN" sz="1900" dirty="0" err="1">
                <a:latin typeface="方正北魏楷书简体" panose="03000509000000000000" pitchFamily="65" charset="-122"/>
                <a:ea typeface="方正北魏楷书简体" panose="03000509000000000000" pitchFamily="65" charset="-122"/>
              </a:rPr>
              <a:t>c#</a:t>
            </a:r>
            <a:r>
              <a:rPr lang="zh-CN" altLang="en-US" sz="1900" dirty="0">
                <a:latin typeface="方正北魏楷书简体" panose="03000509000000000000" pitchFamily="65" charset="-122"/>
                <a:ea typeface="方正北魏楷书简体" panose="03000509000000000000" pitchFamily="65" charset="-122"/>
              </a:rPr>
              <a:t>端调用的</a:t>
            </a:r>
            <a:r>
              <a:rPr lang="en-US" altLang="zh-CN" sz="1900" dirty="0">
                <a:latin typeface="方正北魏楷书简体" panose="03000509000000000000" pitchFamily="65" charset="-122"/>
                <a:ea typeface="方正北魏楷书简体" panose="03000509000000000000" pitchFamily="65" charset="-122"/>
              </a:rPr>
              <a:t>__</a:t>
            </a:r>
            <a:r>
              <a:rPr lang="en-US" altLang="zh-CN" sz="1900" dirty="0" err="1">
                <a:latin typeface="方正北魏楷书简体" panose="03000509000000000000" pitchFamily="65" charset="-122"/>
                <a:ea typeface="方正北魏楷书简体" panose="03000509000000000000" pitchFamily="65" charset="-122"/>
              </a:rPr>
              <a:t>new_object</a:t>
            </a:r>
            <a:r>
              <a:rPr lang="zh-CN" altLang="en-US" sz="1900" dirty="0">
                <a:latin typeface="方正北魏楷书简体" panose="03000509000000000000" pitchFamily="65" charset="-122"/>
                <a:ea typeface="方正北魏楷书简体" panose="03000509000000000000" pitchFamily="65" charset="-122"/>
              </a:rPr>
              <a:t>方法里用于对象</a:t>
            </a:r>
            <a:r>
              <a:rPr lang="zh-CN" altLang="en-US" sz="1900" dirty="0" smtClean="0">
                <a:latin typeface="方正北魏楷书简体" panose="03000509000000000000" pitchFamily="65" charset="-122"/>
                <a:ea typeface="方正北魏楷书简体" panose="03000509000000000000" pitchFamily="65" charset="-122"/>
              </a:rPr>
              <a:t>构造。</a:t>
            </a:r>
            <a:endParaRPr lang="zh-CN" altLang="en-US" sz="1900" dirty="0">
              <a:latin typeface="方正北魏楷书简体" panose="03000509000000000000" pitchFamily="65" charset="-122"/>
              <a:ea typeface="方正北魏楷书简体" panose="03000509000000000000" pitchFamily="65" charset="-122"/>
            </a:endParaRPr>
          </a:p>
          <a:p>
            <a:pPr lvl="1"/>
            <a:r>
              <a:rPr lang="en-US" altLang="zh-CN" sz="1900" dirty="0" smtClean="0">
                <a:latin typeface="方正北魏楷书简体" panose="03000509000000000000" pitchFamily="65" charset="-122"/>
                <a:ea typeface="方正北魏楷书简体" panose="03000509000000000000" pitchFamily="65" charset="-122"/>
              </a:rPr>
              <a:t>Cs2Lua.EnableInherit</a:t>
            </a:r>
            <a:r>
              <a:rPr lang="zh-CN" altLang="en-US" sz="1900" dirty="0" smtClean="0">
                <a:latin typeface="方正北魏楷书简体" panose="03000509000000000000" pitchFamily="65" charset="-122"/>
                <a:ea typeface="方正北魏楷书简体" panose="03000509000000000000" pitchFamily="65" charset="-122"/>
              </a:rPr>
              <a:t>属性</a:t>
            </a:r>
            <a:endParaRPr lang="en-US" altLang="zh-CN" sz="1900"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sz="1900" dirty="0">
                <a:latin typeface="方正北魏楷书简体" panose="03000509000000000000" pitchFamily="65" charset="-122"/>
                <a:ea typeface="方正北魏楷书简体" panose="03000509000000000000" pitchFamily="65" charset="-122"/>
              </a:rPr>
              <a:t>	</a:t>
            </a:r>
            <a:r>
              <a:rPr lang="zh-CN" altLang="en-US" sz="1900" dirty="0" smtClean="0">
                <a:latin typeface="方正北魏楷书简体" panose="03000509000000000000" pitchFamily="65" charset="-122"/>
                <a:ea typeface="方正北魏楷书简体" panose="03000509000000000000" pitchFamily="65" charset="-122"/>
              </a:rPr>
              <a:t>用于允许某个</a:t>
            </a:r>
            <a:r>
              <a:rPr lang="en-US" altLang="zh-CN" sz="1900" dirty="0" err="1">
                <a:latin typeface="方正北魏楷书简体" panose="03000509000000000000" pitchFamily="65" charset="-122"/>
                <a:ea typeface="方正北魏楷书简体" panose="03000509000000000000" pitchFamily="65" charset="-122"/>
              </a:rPr>
              <a:t>c#</a:t>
            </a:r>
            <a:r>
              <a:rPr lang="zh-CN" altLang="en-US" sz="1900" dirty="0" smtClean="0">
                <a:latin typeface="方正北魏楷书简体" panose="03000509000000000000" pitchFamily="65" charset="-122"/>
                <a:ea typeface="方正北魏楷书简体" panose="03000509000000000000" pitchFamily="65" charset="-122"/>
              </a:rPr>
              <a:t>类使用</a:t>
            </a:r>
            <a:r>
              <a:rPr lang="zh-CN" altLang="en-US" sz="1900" dirty="0">
                <a:latin typeface="方正北魏楷书简体" panose="03000509000000000000" pitchFamily="65" charset="-122"/>
                <a:ea typeface="方正北魏楷书简体" panose="03000509000000000000" pitchFamily="65" charset="-122"/>
              </a:rPr>
              <a:t>继承（此时转换到</a:t>
            </a:r>
            <a:r>
              <a:rPr lang="en-US" altLang="zh-CN" sz="1900" dirty="0" err="1">
                <a:latin typeface="方正北魏楷书简体" panose="03000509000000000000" pitchFamily="65" charset="-122"/>
                <a:ea typeface="方正北魏楷书简体" panose="03000509000000000000" pitchFamily="65" charset="-122"/>
              </a:rPr>
              <a:t>lua</a:t>
            </a:r>
            <a:r>
              <a:rPr lang="zh-CN" altLang="en-US" sz="1900" dirty="0">
                <a:latin typeface="方正北魏楷书简体" panose="03000509000000000000" pitchFamily="65" charset="-122"/>
                <a:ea typeface="方正北魏楷书简体" panose="03000509000000000000" pitchFamily="65" charset="-122"/>
              </a:rPr>
              <a:t>时不会报错</a:t>
            </a:r>
            <a:r>
              <a:rPr lang="zh-CN" altLang="en-US" sz="1900" dirty="0" smtClean="0">
                <a:latin typeface="方正北魏楷书简体" panose="03000509000000000000" pitchFamily="65" charset="-122"/>
                <a:ea typeface="方正北魏楷书简体" panose="03000509000000000000" pitchFamily="65" charset="-122"/>
              </a:rPr>
              <a:t>），</a:t>
            </a:r>
            <a:r>
              <a:rPr lang="en-US" altLang="zh-CN" sz="1900" dirty="0" smtClean="0">
                <a:latin typeface="方正北魏楷书简体" panose="03000509000000000000" pitchFamily="65" charset="-122"/>
                <a:ea typeface="方正北魏楷书简体" panose="03000509000000000000" pitchFamily="65" charset="-122"/>
              </a:rPr>
              <a:t>Cs2Lua</a:t>
            </a:r>
            <a:r>
              <a:rPr lang="zh-CN" altLang="en-US" sz="1900" dirty="0">
                <a:latin typeface="方正北魏楷书简体" panose="03000509000000000000" pitchFamily="65" charset="-122"/>
                <a:ea typeface="方正北魏楷书简体" panose="03000509000000000000" pitchFamily="65" charset="-122"/>
              </a:rPr>
              <a:t>会采用一种继承实现机制来实现继承，但与</a:t>
            </a:r>
            <a:r>
              <a:rPr lang="en-US" altLang="zh-CN" sz="1900" dirty="0" err="1">
                <a:latin typeface="方正北魏楷书简体" panose="03000509000000000000" pitchFamily="65" charset="-122"/>
                <a:ea typeface="方正北魏楷书简体" panose="03000509000000000000" pitchFamily="65" charset="-122"/>
              </a:rPr>
              <a:t>c#</a:t>
            </a:r>
            <a:r>
              <a:rPr lang="zh-CN" altLang="en-US" sz="1900" dirty="0">
                <a:latin typeface="方正北魏楷书简体" panose="03000509000000000000" pitchFamily="65" charset="-122"/>
                <a:ea typeface="方正北魏楷书简体" panose="03000509000000000000" pitchFamily="65" charset="-122"/>
              </a:rPr>
              <a:t>的继承语义不太一样，此属性</a:t>
            </a:r>
            <a:r>
              <a:rPr lang="zh-CN" altLang="en-US" sz="1900" dirty="0" smtClean="0">
                <a:latin typeface="方正北魏楷书简体" panose="03000509000000000000" pitchFamily="65" charset="-122"/>
                <a:ea typeface="方正北魏楷书简体" panose="03000509000000000000" pitchFamily="65" charset="-122"/>
              </a:rPr>
              <a:t>用于能</a:t>
            </a:r>
            <a:r>
              <a:rPr lang="zh-CN" altLang="en-US" sz="1900" dirty="0">
                <a:latin typeface="方正北魏楷书简体" panose="03000509000000000000" pitchFamily="65" charset="-122"/>
                <a:ea typeface="方正北魏楷书简体" panose="03000509000000000000" pitchFamily="65" charset="-122"/>
              </a:rPr>
              <a:t>确保使用一致继承的情形（就是说语义与</a:t>
            </a:r>
            <a:r>
              <a:rPr lang="en-US" altLang="zh-CN" sz="1900" dirty="0" err="1">
                <a:latin typeface="方正北魏楷书简体" panose="03000509000000000000" pitchFamily="65" charset="-122"/>
                <a:ea typeface="方正北魏楷书简体" panose="03000509000000000000" pitchFamily="65" charset="-122"/>
              </a:rPr>
              <a:t>c#</a:t>
            </a:r>
            <a:r>
              <a:rPr lang="zh-CN" altLang="en-US" sz="1900" dirty="0">
                <a:latin typeface="方正北魏楷书简体" panose="03000509000000000000" pitchFamily="65" charset="-122"/>
                <a:ea typeface="方正北魏楷书简体" panose="03000509000000000000" pitchFamily="65" charset="-122"/>
              </a:rPr>
              <a:t>是一致的），一般继承层次只有</a:t>
            </a:r>
            <a:r>
              <a:rPr lang="en-US" altLang="zh-CN" sz="1900" dirty="0">
                <a:latin typeface="方正北魏楷书简体" panose="03000509000000000000" pitchFamily="65" charset="-122"/>
                <a:ea typeface="方正北魏楷书简体" panose="03000509000000000000" pitchFamily="65" charset="-122"/>
              </a:rPr>
              <a:t>2</a:t>
            </a:r>
            <a:r>
              <a:rPr lang="zh-CN" altLang="en-US" sz="1900" dirty="0">
                <a:latin typeface="方正北魏楷书简体" panose="03000509000000000000" pitchFamily="65" charset="-122"/>
                <a:ea typeface="方正北魏楷书简体" panose="03000509000000000000" pitchFamily="65" charset="-122"/>
              </a:rPr>
              <a:t>层并且只涉及复用代码与纯虚函数重载的情形是可以的，子类隐藏父类非虚函数的情形要避免使用。</a:t>
            </a:r>
          </a:p>
          <a:p>
            <a:pPr lvl="1"/>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语言排名</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c#</a:t>
            </a:r>
            <a:endParaRPr lang="zh-CN" altLang="en-US" dirty="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3518885" y="1254275"/>
            <a:ext cx="8229443" cy="494909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属性</a:t>
            </a:r>
            <a:r>
              <a:rPr lang="zh-CN" altLang="en-US" dirty="0">
                <a:latin typeface="方正北魏楷书简体" panose="03000509000000000000" pitchFamily="65" charset="-122"/>
                <a:ea typeface="方正北魏楷书简体" panose="03000509000000000000" pitchFamily="65" charset="-122"/>
              </a:rPr>
              <a:t>控制与定制</a:t>
            </a:r>
            <a:r>
              <a:rPr lang="zh-CN" altLang="en-US" dirty="0" smtClean="0">
                <a:latin typeface="方正北魏楷书简体" panose="03000509000000000000" pitchFamily="65" charset="-122"/>
                <a:ea typeface="方正北魏楷书简体" panose="03000509000000000000" pitchFamily="65" charset="-122"/>
              </a:rPr>
              <a:t>翻译</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sz="2600" dirty="0" smtClean="0">
                <a:latin typeface="方正北魏楷书简体" panose="03000509000000000000" pitchFamily="65" charset="-122"/>
                <a:ea typeface="方正北魏楷书简体" panose="03000509000000000000" pitchFamily="65" charset="-122"/>
              </a:rPr>
              <a:t>Cs2Lua.Require(string </a:t>
            </a:r>
            <a:r>
              <a:rPr lang="en-US" altLang="zh-CN" sz="2600" dirty="0" err="1">
                <a:latin typeface="方正北魏楷书简体" panose="03000509000000000000" pitchFamily="65" charset="-122"/>
                <a:ea typeface="方正北魏楷书简体" panose="03000509000000000000" pitchFamily="65" charset="-122"/>
              </a:rPr>
              <a:t>luaModuleName</a:t>
            </a:r>
            <a:r>
              <a:rPr lang="en-US" altLang="zh-CN" sz="2600" dirty="0">
                <a:latin typeface="方正北魏楷书简体" panose="03000509000000000000" pitchFamily="65" charset="-122"/>
                <a:ea typeface="方正北魏楷书简体" panose="03000509000000000000" pitchFamily="65" charset="-122"/>
              </a:rPr>
              <a:t>)</a:t>
            </a:r>
            <a:r>
              <a:rPr lang="zh-CN" altLang="en-US" sz="2600" dirty="0">
                <a:latin typeface="方正北魏楷书简体" panose="03000509000000000000" pitchFamily="65" charset="-122"/>
                <a:ea typeface="方正北魏楷书简体" panose="03000509000000000000" pitchFamily="65" charset="-122"/>
              </a:rPr>
              <a:t>属性</a:t>
            </a:r>
          </a:p>
          <a:p>
            <a:pPr marL="457200" lvl="1" indent="0">
              <a:buNone/>
            </a:pPr>
            <a:r>
              <a:rPr lang="en-US" altLang="zh-CN" sz="2600" dirty="0" smtClean="0">
                <a:latin typeface="方正北魏楷书简体" panose="03000509000000000000" pitchFamily="65" charset="-122"/>
                <a:ea typeface="方正北魏楷书简体" panose="03000509000000000000" pitchFamily="65" charset="-122"/>
              </a:rPr>
              <a:t>	</a:t>
            </a:r>
            <a:r>
              <a:rPr lang="zh-CN" altLang="en-US" sz="2600" dirty="0" smtClean="0">
                <a:latin typeface="方正北魏楷书简体" panose="03000509000000000000" pitchFamily="65" charset="-122"/>
                <a:ea typeface="方正北魏楷书简体" panose="03000509000000000000" pitchFamily="65" charset="-122"/>
              </a:rPr>
              <a:t>用于</a:t>
            </a:r>
            <a:r>
              <a:rPr lang="zh-CN" altLang="en-US" sz="2600" dirty="0">
                <a:latin typeface="方正北魏楷书简体" panose="03000509000000000000" pitchFamily="65" charset="-122"/>
                <a:ea typeface="方正北魏楷书简体" panose="03000509000000000000" pitchFamily="65" charset="-122"/>
              </a:rPr>
              <a:t>指出</a:t>
            </a:r>
            <a:r>
              <a:rPr lang="en-US" altLang="zh-CN" sz="2600" dirty="0" err="1">
                <a:latin typeface="方正北魏楷书简体" panose="03000509000000000000" pitchFamily="65" charset="-122"/>
                <a:ea typeface="方正北魏楷书简体" panose="03000509000000000000" pitchFamily="65" charset="-122"/>
              </a:rPr>
              <a:t>c#</a:t>
            </a:r>
            <a:r>
              <a:rPr lang="zh-CN" altLang="en-US" sz="2600" dirty="0">
                <a:latin typeface="方正北魏楷书简体" panose="03000509000000000000" pitchFamily="65" charset="-122"/>
                <a:ea typeface="方正北魏楷书简体" panose="03000509000000000000" pitchFamily="65" charset="-122"/>
              </a:rPr>
              <a:t>代码在转换后需要</a:t>
            </a:r>
            <a:r>
              <a:rPr lang="en-US" altLang="zh-CN" sz="2600" dirty="0">
                <a:latin typeface="方正北魏楷书简体" panose="03000509000000000000" pitchFamily="65" charset="-122"/>
                <a:ea typeface="方正北魏楷书简体" panose="03000509000000000000" pitchFamily="65" charset="-122"/>
              </a:rPr>
              <a:t>require</a:t>
            </a:r>
            <a:r>
              <a:rPr lang="zh-CN" altLang="en-US" sz="2600" dirty="0">
                <a:latin typeface="方正北魏楷书简体" panose="03000509000000000000" pitchFamily="65" charset="-122"/>
                <a:ea typeface="方正北魏楷书简体" panose="03000509000000000000" pitchFamily="65" charset="-122"/>
              </a:rPr>
              <a:t>某个</a:t>
            </a:r>
            <a:r>
              <a:rPr lang="en-US" altLang="zh-CN" sz="2600" dirty="0" err="1">
                <a:latin typeface="方正北魏楷书简体" panose="03000509000000000000" pitchFamily="65" charset="-122"/>
                <a:ea typeface="方正北魏楷书简体" panose="03000509000000000000" pitchFamily="65" charset="-122"/>
              </a:rPr>
              <a:t>lua</a:t>
            </a:r>
            <a:r>
              <a:rPr lang="zh-CN" altLang="en-US" sz="2600" dirty="0">
                <a:latin typeface="方正北魏楷书简体" panose="03000509000000000000" pitchFamily="65" charset="-122"/>
                <a:ea typeface="方正北魏楷书简体" panose="03000509000000000000" pitchFamily="65" charset="-122"/>
              </a:rPr>
              <a:t>模块</a:t>
            </a:r>
            <a:r>
              <a:rPr lang="zh-CN" altLang="en-US" sz="2600" dirty="0" smtClean="0">
                <a:latin typeface="方正北魏楷书简体" panose="03000509000000000000" pitchFamily="65" charset="-122"/>
                <a:ea typeface="方正北魏楷书简体" panose="03000509000000000000" pitchFamily="65" charset="-122"/>
              </a:rPr>
              <a:t>，比如</a:t>
            </a:r>
            <a:r>
              <a:rPr lang="en-US" altLang="zh-CN" sz="2600" dirty="0" err="1" smtClean="0">
                <a:latin typeface="方正北魏楷书简体" panose="03000509000000000000" pitchFamily="65" charset="-122"/>
                <a:ea typeface="方正北魏楷书简体" panose="03000509000000000000" pitchFamily="65" charset="-122"/>
              </a:rPr>
              <a:t>lualib</a:t>
            </a:r>
            <a:r>
              <a:rPr lang="zh-CN" altLang="en-US" sz="2600" dirty="0" smtClean="0">
                <a:latin typeface="方正北魏楷书简体" panose="03000509000000000000" pitchFamily="65" charset="-122"/>
                <a:ea typeface="方正北魏楷书简体" panose="03000509000000000000" pitchFamily="65" charset="-122"/>
              </a:rPr>
              <a:t>里的文件就需要在</a:t>
            </a:r>
            <a:r>
              <a:rPr lang="en-US" altLang="zh-CN" sz="2600" dirty="0" smtClean="0">
                <a:latin typeface="方正北魏楷书简体" panose="03000509000000000000" pitchFamily="65" charset="-122"/>
                <a:ea typeface="方正北魏楷书简体" panose="03000509000000000000" pitchFamily="65" charset="-122"/>
              </a:rPr>
              <a:t>Program</a:t>
            </a:r>
            <a:r>
              <a:rPr lang="zh-CN" altLang="en-US" sz="2600" dirty="0" smtClean="0">
                <a:latin typeface="方正北魏楷书简体" panose="03000509000000000000" pitchFamily="65" charset="-122"/>
                <a:ea typeface="方正北魏楷书简体" panose="03000509000000000000" pitchFamily="65" charset="-122"/>
              </a:rPr>
              <a:t>类上标记</a:t>
            </a:r>
            <a:r>
              <a:rPr lang="en-US" altLang="zh-CN" sz="2600" dirty="0" smtClean="0">
                <a:latin typeface="方正北魏楷书简体" panose="03000509000000000000" pitchFamily="65" charset="-122"/>
                <a:ea typeface="方正北魏楷书简体" panose="03000509000000000000" pitchFamily="65" charset="-122"/>
              </a:rPr>
              <a:t>require</a:t>
            </a:r>
            <a:r>
              <a:rPr lang="zh-CN" altLang="en-US" sz="2600" dirty="0" smtClean="0">
                <a:latin typeface="方正北魏楷书简体" panose="03000509000000000000" pitchFamily="65" charset="-122"/>
                <a:ea typeface="方正北魏楷书简体" panose="03000509000000000000" pitchFamily="65" charset="-122"/>
              </a:rPr>
              <a:t>。往往用于手写部分</a:t>
            </a:r>
            <a:r>
              <a:rPr lang="en-US" altLang="zh-CN" sz="2600" dirty="0" err="1" smtClean="0">
                <a:latin typeface="方正北魏楷书简体" panose="03000509000000000000" pitchFamily="65" charset="-122"/>
                <a:ea typeface="方正北魏楷书简体" panose="03000509000000000000" pitchFamily="65" charset="-122"/>
              </a:rPr>
              <a:t>lua</a:t>
            </a:r>
            <a:r>
              <a:rPr lang="zh-CN" altLang="en-US" sz="2600" dirty="0" smtClean="0">
                <a:latin typeface="方正北魏楷书简体" panose="03000509000000000000" pitchFamily="65" charset="-122"/>
                <a:ea typeface="方正北魏楷书简体" panose="03000509000000000000" pitchFamily="65" charset="-122"/>
              </a:rPr>
              <a:t>代码的情形。</a:t>
            </a:r>
            <a:endParaRPr lang="zh-CN" altLang="en-US" sz="2600" dirty="0">
              <a:latin typeface="方正北魏楷书简体" panose="03000509000000000000" pitchFamily="65" charset="-122"/>
              <a:ea typeface="方正北魏楷书简体" panose="03000509000000000000" pitchFamily="65" charset="-122"/>
            </a:endParaRPr>
          </a:p>
          <a:p>
            <a:pPr lvl="1"/>
            <a:endParaRPr lang="zh-CN" altLang="en-US" dirty="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354645" y="3505994"/>
            <a:ext cx="11532649" cy="206879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属性</a:t>
            </a:r>
            <a:r>
              <a:rPr lang="zh-CN" altLang="en-US" dirty="0">
                <a:latin typeface="方正北魏楷书简体" panose="03000509000000000000" pitchFamily="65" charset="-122"/>
                <a:ea typeface="方正北魏楷书简体" panose="03000509000000000000" pitchFamily="65" charset="-122"/>
              </a:rPr>
              <a:t>控制与定制</a:t>
            </a:r>
            <a:r>
              <a:rPr lang="zh-CN" altLang="en-US" dirty="0" smtClean="0">
                <a:latin typeface="方正北魏楷书简体" panose="03000509000000000000" pitchFamily="65" charset="-122"/>
                <a:ea typeface="方正北魏楷书简体" panose="03000509000000000000" pitchFamily="65" charset="-122"/>
              </a:rPr>
              <a:t>翻译</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sz="2600" dirty="0" smtClean="0">
                <a:latin typeface="方正北魏楷书简体" panose="03000509000000000000" pitchFamily="65" charset="-122"/>
                <a:ea typeface="方正北魏楷书简体" panose="03000509000000000000" pitchFamily="65" charset="-122"/>
              </a:rPr>
              <a:t>Cs2Lua.Ignore</a:t>
            </a:r>
            <a:r>
              <a:rPr lang="zh-CN" altLang="en-US" sz="2600" dirty="0">
                <a:latin typeface="方正北魏楷书简体" panose="03000509000000000000" pitchFamily="65" charset="-122"/>
                <a:ea typeface="方正北魏楷书简体" panose="03000509000000000000" pitchFamily="65" charset="-122"/>
              </a:rPr>
              <a:t>属性</a:t>
            </a:r>
          </a:p>
          <a:p>
            <a:pPr marL="457200" lvl="1" indent="0">
              <a:buNone/>
            </a:pPr>
            <a:r>
              <a:rPr lang="en-US" altLang="zh-CN" sz="2600" dirty="0" smtClean="0">
                <a:latin typeface="方正北魏楷书简体" panose="03000509000000000000" pitchFamily="65" charset="-122"/>
                <a:ea typeface="方正北魏楷书简体" panose="03000509000000000000" pitchFamily="65" charset="-122"/>
              </a:rPr>
              <a:t>	</a:t>
            </a:r>
            <a:r>
              <a:rPr lang="zh-CN" altLang="en-US" sz="2600" dirty="0" smtClean="0">
                <a:latin typeface="方正北魏楷书简体" panose="03000509000000000000" pitchFamily="65" charset="-122"/>
                <a:ea typeface="方正北魏楷书简体" panose="03000509000000000000" pitchFamily="65" charset="-122"/>
              </a:rPr>
              <a:t>用于</a:t>
            </a:r>
            <a:r>
              <a:rPr lang="zh-CN" altLang="en-US" sz="2600" dirty="0">
                <a:latin typeface="方正北魏楷书简体" panose="03000509000000000000" pitchFamily="65" charset="-122"/>
                <a:ea typeface="方正北魏楷书简体" panose="03000509000000000000" pitchFamily="65" charset="-122"/>
              </a:rPr>
              <a:t>在</a:t>
            </a:r>
            <a:r>
              <a:rPr lang="en-US" altLang="zh-CN" sz="2600" dirty="0" err="1">
                <a:latin typeface="方正北魏楷书简体" panose="03000509000000000000" pitchFamily="65" charset="-122"/>
                <a:ea typeface="方正北魏楷书简体" panose="03000509000000000000" pitchFamily="65" charset="-122"/>
              </a:rPr>
              <a:t>c#</a:t>
            </a:r>
            <a:r>
              <a:rPr lang="zh-CN" altLang="en-US" sz="2600" dirty="0">
                <a:latin typeface="方正北魏楷书简体" panose="03000509000000000000" pitchFamily="65" charset="-122"/>
                <a:ea typeface="方正北魏楷书简体" panose="03000509000000000000" pitchFamily="65" charset="-122"/>
              </a:rPr>
              <a:t>代码里标记类或方法不</a:t>
            </a:r>
            <a:r>
              <a:rPr lang="zh-CN" altLang="en-US" sz="2600" dirty="0" smtClean="0">
                <a:latin typeface="方正北魏楷书简体" panose="03000509000000000000" pitchFamily="65" charset="-122"/>
                <a:ea typeface="方正北魏楷书简体" panose="03000509000000000000" pitchFamily="65" charset="-122"/>
              </a:rPr>
              <a:t>进行翻译处理</a:t>
            </a:r>
            <a:r>
              <a:rPr lang="zh-CN" altLang="en-US" sz="2600" dirty="0">
                <a:latin typeface="方正北魏楷书简体" panose="03000509000000000000" pitchFamily="65" charset="-122"/>
                <a:ea typeface="方正北魏楷书简体" panose="03000509000000000000" pitchFamily="65" charset="-122"/>
              </a:rPr>
              <a:t>，使用它们的代码就像它们已经存在一样转换。（这一属性主要用于手动用</a:t>
            </a:r>
            <a:r>
              <a:rPr lang="en-US" altLang="zh-CN" sz="2600" dirty="0" err="1">
                <a:latin typeface="方正北魏楷书简体" panose="03000509000000000000" pitchFamily="65" charset="-122"/>
                <a:ea typeface="方正北魏楷书简体" panose="03000509000000000000" pitchFamily="65" charset="-122"/>
              </a:rPr>
              <a:t>lua</a:t>
            </a:r>
            <a:r>
              <a:rPr lang="zh-CN" altLang="en-US" sz="2600" dirty="0">
                <a:latin typeface="方正北魏楷书简体" panose="03000509000000000000" pitchFamily="65" charset="-122"/>
                <a:ea typeface="方正北魏楷书简体" panose="03000509000000000000" pitchFamily="65" charset="-122"/>
              </a:rPr>
              <a:t>实现一些</a:t>
            </a:r>
            <a:r>
              <a:rPr lang="en-US" altLang="zh-CN" sz="2600" dirty="0" err="1">
                <a:latin typeface="方正北魏楷书简体" panose="03000509000000000000" pitchFamily="65" charset="-122"/>
                <a:ea typeface="方正北魏楷书简体" panose="03000509000000000000" pitchFamily="65" charset="-122"/>
              </a:rPr>
              <a:t>c#</a:t>
            </a:r>
            <a:r>
              <a:rPr lang="zh-CN" altLang="en-US" sz="2600" dirty="0">
                <a:latin typeface="方正北魏楷书简体" panose="03000509000000000000" pitchFamily="65" charset="-122"/>
                <a:ea typeface="方正北魏楷书简体" panose="03000509000000000000" pitchFamily="65" charset="-122"/>
              </a:rPr>
              <a:t>代码的</a:t>
            </a:r>
            <a:r>
              <a:rPr lang="zh-CN" altLang="en-US" sz="2600" dirty="0" smtClean="0">
                <a:latin typeface="方正北魏楷书简体" panose="03000509000000000000" pitchFamily="65" charset="-122"/>
                <a:ea typeface="方正北魏楷书简体" panose="03000509000000000000" pitchFamily="65" charset="-122"/>
              </a:rPr>
              <a:t>功能）</a:t>
            </a:r>
            <a:endParaRPr lang="zh-CN" altLang="en-US" sz="2600" dirty="0">
              <a:latin typeface="方正北魏楷书简体" panose="03000509000000000000" pitchFamily="65" charset="-122"/>
              <a:ea typeface="方正北魏楷书简体" panose="03000509000000000000" pitchFamily="65" charset="-122"/>
            </a:endParaRPr>
          </a:p>
          <a:p>
            <a:pPr lvl="1"/>
            <a:endParaRPr lang="zh-CN" altLang="en-US" dirty="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2757089" y="3587637"/>
            <a:ext cx="6808340" cy="2190708"/>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属性</a:t>
            </a:r>
            <a:r>
              <a:rPr lang="zh-CN" altLang="en-US" dirty="0">
                <a:latin typeface="方正北魏楷书简体" panose="03000509000000000000" pitchFamily="65" charset="-122"/>
                <a:ea typeface="方正北魏楷书简体" panose="03000509000000000000" pitchFamily="65" charset="-122"/>
              </a:rPr>
              <a:t>控制与定制</a:t>
            </a:r>
            <a:r>
              <a:rPr lang="zh-CN" altLang="en-US" dirty="0" smtClean="0">
                <a:latin typeface="方正北魏楷书简体" panose="03000509000000000000" pitchFamily="65" charset="-122"/>
                <a:ea typeface="方正北魏楷书简体" panose="03000509000000000000" pitchFamily="65" charset="-122"/>
              </a:rPr>
              <a:t>翻译</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sz="2600" dirty="0" smtClean="0">
                <a:latin typeface="方正北魏楷书简体" panose="03000509000000000000" pitchFamily="65" charset="-122"/>
                <a:ea typeface="方正北魏楷书简体" panose="03000509000000000000" pitchFamily="65" charset="-122"/>
              </a:rPr>
              <a:t>Cs2Lua.TranslateTo(string </a:t>
            </a:r>
            <a:r>
              <a:rPr lang="en-US" altLang="zh-CN" sz="2600" dirty="0" err="1">
                <a:latin typeface="方正北魏楷书简体" panose="03000509000000000000" pitchFamily="65" charset="-122"/>
                <a:ea typeface="方正北魏楷书简体" panose="03000509000000000000" pitchFamily="65" charset="-122"/>
              </a:rPr>
              <a:t>luaModuleName</a:t>
            </a:r>
            <a:r>
              <a:rPr lang="en-US" altLang="zh-CN" sz="2600" dirty="0">
                <a:latin typeface="方正北魏楷书简体" panose="03000509000000000000" pitchFamily="65" charset="-122"/>
                <a:ea typeface="方正北魏楷书简体" panose="03000509000000000000" pitchFamily="65" charset="-122"/>
              </a:rPr>
              <a:t>, string </a:t>
            </a:r>
            <a:r>
              <a:rPr lang="en-US" altLang="zh-CN" sz="2600" dirty="0" err="1">
                <a:latin typeface="方正北魏楷书简体" panose="03000509000000000000" pitchFamily="65" charset="-122"/>
                <a:ea typeface="方正北魏楷书简体" panose="03000509000000000000" pitchFamily="65" charset="-122"/>
              </a:rPr>
              <a:t>targetMethodName</a:t>
            </a:r>
            <a:r>
              <a:rPr lang="en-US" altLang="zh-CN" sz="2600" dirty="0">
                <a:latin typeface="方正北魏楷书简体" panose="03000509000000000000" pitchFamily="65" charset="-122"/>
                <a:ea typeface="方正北魏楷书简体" panose="03000509000000000000" pitchFamily="65" charset="-122"/>
              </a:rPr>
              <a:t>)</a:t>
            </a:r>
            <a:r>
              <a:rPr lang="zh-CN" altLang="en-US" sz="2600" dirty="0" smtClean="0">
                <a:latin typeface="方正北魏楷书简体" panose="03000509000000000000" pitchFamily="65" charset="-122"/>
                <a:ea typeface="方正北魏楷书简体" panose="03000509000000000000" pitchFamily="65" charset="-122"/>
              </a:rPr>
              <a:t>属性</a:t>
            </a:r>
            <a:endParaRPr lang="en-US" altLang="zh-CN" sz="2600"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sz="2600" dirty="0" smtClean="0">
                <a:latin typeface="方正北魏楷书简体" panose="03000509000000000000" pitchFamily="65" charset="-122"/>
                <a:ea typeface="方正北魏楷书简体" panose="03000509000000000000" pitchFamily="65" charset="-122"/>
              </a:rPr>
              <a:t>	</a:t>
            </a:r>
            <a:r>
              <a:rPr lang="zh-CN" altLang="en-US" sz="2600" dirty="0" smtClean="0">
                <a:latin typeface="方正北魏楷书简体" panose="03000509000000000000" pitchFamily="65" charset="-122"/>
                <a:ea typeface="方正北魏楷书简体" panose="03000509000000000000" pitchFamily="65" charset="-122"/>
              </a:rPr>
              <a:t>用于</a:t>
            </a:r>
            <a:r>
              <a:rPr lang="zh-CN" altLang="en-US" sz="2600" dirty="0">
                <a:latin typeface="方正北魏楷书简体" panose="03000509000000000000" pitchFamily="65" charset="-122"/>
                <a:ea typeface="方正北魏楷书简体" panose="03000509000000000000" pitchFamily="65" charset="-122"/>
              </a:rPr>
              <a:t>指定某个</a:t>
            </a:r>
            <a:r>
              <a:rPr lang="zh-CN" altLang="en-US" sz="2600" dirty="0" smtClean="0">
                <a:latin typeface="方正北魏楷书简体" panose="03000509000000000000" pitchFamily="65" charset="-122"/>
                <a:ea typeface="方正北魏楷书简体" panose="03000509000000000000" pitchFamily="65" charset="-122"/>
              </a:rPr>
              <a:t>方法的实现翻译</a:t>
            </a:r>
            <a:r>
              <a:rPr lang="zh-CN" altLang="en-US" sz="2600" dirty="0">
                <a:latin typeface="方正北魏楷书简体" panose="03000509000000000000" pitchFamily="65" charset="-122"/>
                <a:ea typeface="方正北魏楷书简体" panose="03000509000000000000" pitchFamily="65" charset="-122"/>
              </a:rPr>
              <a:t>为调用指定</a:t>
            </a:r>
            <a:r>
              <a:rPr lang="en-US" altLang="zh-CN" sz="2600" dirty="0" err="1">
                <a:latin typeface="方正北魏楷书简体" panose="03000509000000000000" pitchFamily="65" charset="-122"/>
                <a:ea typeface="方正北魏楷书简体" panose="03000509000000000000" pitchFamily="65" charset="-122"/>
              </a:rPr>
              <a:t>lua</a:t>
            </a:r>
            <a:r>
              <a:rPr lang="zh-CN" altLang="en-US" sz="2600" dirty="0">
                <a:latin typeface="方正北魏楷书简体" panose="03000509000000000000" pitchFamily="65" charset="-122"/>
                <a:ea typeface="方正北魏楷书简体" panose="03000509000000000000" pitchFamily="65" charset="-122"/>
              </a:rPr>
              <a:t>模块的指定</a:t>
            </a:r>
            <a:r>
              <a:rPr lang="en-US" altLang="zh-CN" sz="2600" dirty="0" err="1">
                <a:latin typeface="方正北魏楷书简体" panose="03000509000000000000" pitchFamily="65" charset="-122"/>
                <a:ea typeface="方正北魏楷书简体" panose="03000509000000000000" pitchFamily="65" charset="-122"/>
              </a:rPr>
              <a:t>lua</a:t>
            </a:r>
            <a:r>
              <a:rPr lang="zh-CN" altLang="en-US" sz="2600" dirty="0">
                <a:latin typeface="方正北魏楷书简体" panose="03000509000000000000" pitchFamily="65" charset="-122"/>
                <a:ea typeface="方正北魏楷书简体" panose="03000509000000000000" pitchFamily="65" charset="-122"/>
              </a:rPr>
              <a:t>函数（要求目标</a:t>
            </a:r>
            <a:r>
              <a:rPr lang="en-US" altLang="zh-CN" sz="2600" dirty="0" err="1">
                <a:latin typeface="方正北魏楷书简体" panose="03000509000000000000" pitchFamily="65" charset="-122"/>
                <a:ea typeface="方正北魏楷书简体" panose="03000509000000000000" pitchFamily="65" charset="-122"/>
              </a:rPr>
              <a:t>lua</a:t>
            </a:r>
            <a:r>
              <a:rPr lang="zh-CN" altLang="en-US" sz="2600" dirty="0">
                <a:latin typeface="方正北魏楷书简体" panose="03000509000000000000" pitchFamily="65" charset="-122"/>
                <a:ea typeface="方正北魏楷书简体" panose="03000509000000000000" pitchFamily="65" charset="-122"/>
              </a:rPr>
              <a:t>函数签名与方法</a:t>
            </a:r>
            <a:r>
              <a:rPr lang="zh-CN" altLang="en-US" sz="2600" dirty="0" smtClean="0">
                <a:latin typeface="方正北魏楷书简体" panose="03000509000000000000" pitchFamily="65" charset="-122"/>
                <a:ea typeface="方正北魏楷书简体" panose="03000509000000000000" pitchFamily="65" charset="-122"/>
              </a:rPr>
              <a:t>一致，用于手动翻译某个</a:t>
            </a:r>
            <a:r>
              <a:rPr lang="en-US" altLang="zh-CN" sz="2600" dirty="0" err="1" smtClean="0">
                <a:latin typeface="方正北魏楷书简体" panose="03000509000000000000" pitchFamily="65" charset="-122"/>
                <a:ea typeface="方正北魏楷书简体" panose="03000509000000000000" pitchFamily="65" charset="-122"/>
              </a:rPr>
              <a:t>lua</a:t>
            </a:r>
            <a:r>
              <a:rPr lang="zh-CN" altLang="en-US" sz="2600" dirty="0" smtClean="0">
                <a:latin typeface="方正北魏楷书简体" panose="03000509000000000000" pitchFamily="65" charset="-122"/>
                <a:ea typeface="方正北魏楷书简体" panose="03000509000000000000" pitchFamily="65" charset="-122"/>
              </a:rPr>
              <a:t>方法的情形）</a:t>
            </a:r>
            <a:r>
              <a:rPr lang="zh-CN" altLang="en-US" sz="2600" dirty="0">
                <a:latin typeface="方正北魏楷书简体" panose="03000509000000000000" pitchFamily="65" charset="-122"/>
                <a:ea typeface="方正北魏楷书简体" panose="03000509000000000000" pitchFamily="65" charset="-122"/>
              </a:rPr>
              <a:t>。</a:t>
            </a:r>
          </a:p>
          <a:p>
            <a:pPr lvl="1"/>
            <a:endParaRPr lang="zh-CN" altLang="en-US" dirty="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2241453" y="3490721"/>
            <a:ext cx="7774519" cy="1902471"/>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属性</a:t>
            </a:r>
            <a:r>
              <a:rPr lang="zh-CN" altLang="en-US" dirty="0">
                <a:latin typeface="方正北魏楷书简体" panose="03000509000000000000" pitchFamily="65" charset="-122"/>
                <a:ea typeface="方正北魏楷书简体" panose="03000509000000000000" pitchFamily="65" charset="-122"/>
              </a:rPr>
              <a:t>控制与定制</a:t>
            </a:r>
            <a:r>
              <a:rPr lang="zh-CN" altLang="en-US" dirty="0" smtClean="0">
                <a:latin typeface="方正北魏楷书简体" panose="03000509000000000000" pitchFamily="65" charset="-122"/>
                <a:ea typeface="方正北魏楷书简体" panose="03000509000000000000" pitchFamily="65" charset="-122"/>
              </a:rPr>
              <a:t>翻译</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sz="2600" dirty="0" smtClean="0">
                <a:latin typeface="方正北魏楷书简体" panose="03000509000000000000" pitchFamily="65" charset="-122"/>
                <a:ea typeface="方正北魏楷书简体" panose="03000509000000000000" pitchFamily="65" charset="-122"/>
              </a:rPr>
              <a:t>Cs2Lua.NeedFuncInfo</a:t>
            </a:r>
            <a:r>
              <a:rPr lang="zh-CN" altLang="en-US" sz="2600" dirty="0" smtClean="0">
                <a:latin typeface="方正北魏楷书简体" panose="03000509000000000000" pitchFamily="65" charset="-122"/>
                <a:ea typeface="方正北魏楷书简体" panose="03000509000000000000" pitchFamily="65" charset="-122"/>
              </a:rPr>
              <a:t>属性</a:t>
            </a:r>
            <a:endParaRPr lang="en-US" altLang="zh-CN" sz="2600"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sz="2600" dirty="0" smtClean="0">
                <a:latin typeface="方正北魏楷书简体" panose="03000509000000000000" pitchFamily="65" charset="-122"/>
                <a:ea typeface="方正北魏楷书简体" panose="03000509000000000000" pitchFamily="65" charset="-122"/>
              </a:rPr>
              <a:t>	</a:t>
            </a:r>
            <a:r>
              <a:rPr lang="zh-CN" altLang="en-US" sz="2600" dirty="0" smtClean="0">
                <a:latin typeface="方正北魏楷书简体" panose="03000509000000000000" pitchFamily="65" charset="-122"/>
                <a:ea typeface="方正北魏楷书简体" panose="03000509000000000000" pitchFamily="65" charset="-122"/>
              </a:rPr>
              <a:t>用于指定某个方法需要生成函数信息，函数信息是值类型模拟或在函数退出前要进行处理所需要的一个机制。</a:t>
            </a:r>
            <a:endParaRPr lang="zh-CN" altLang="en-US" sz="2600" dirty="0">
              <a:latin typeface="方正北魏楷书简体" panose="03000509000000000000" pitchFamily="65" charset="-122"/>
              <a:ea typeface="方正北魏楷书简体" panose="03000509000000000000" pitchFamily="65" charset="-122"/>
            </a:endParaRPr>
          </a:p>
          <a:p>
            <a:pPr lvl="1"/>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属性</a:t>
            </a:r>
            <a:r>
              <a:rPr lang="zh-CN" altLang="en-US" dirty="0">
                <a:latin typeface="方正北魏楷书简体" panose="03000509000000000000" pitchFamily="65" charset="-122"/>
                <a:ea typeface="方正北魏楷书简体" panose="03000509000000000000" pitchFamily="65" charset="-122"/>
              </a:rPr>
              <a:t>控制与定制</a:t>
            </a:r>
            <a:r>
              <a:rPr lang="zh-CN" altLang="en-US" dirty="0" smtClean="0">
                <a:latin typeface="方正北魏楷书简体" panose="03000509000000000000" pitchFamily="65" charset="-122"/>
                <a:ea typeface="方正北魏楷书简体" panose="03000509000000000000" pitchFamily="65" charset="-122"/>
              </a:rPr>
              <a:t>翻译</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a:t>__DSL</a:t>
            </a:r>
            <a:r>
              <a:rPr lang="en-US" altLang="zh-CN" dirty="0" smtClean="0"/>
              <a:t>_</a:t>
            </a:r>
            <a:r>
              <a:rPr lang="en-US" altLang="zh-CN" dirty="0" smtClean="0">
                <a:latin typeface="方正北魏楷书简体" panose="03000509000000000000" pitchFamily="65" charset="-122"/>
                <a:ea typeface="方正北魏楷书简体" panose="03000509000000000000" pitchFamily="65" charset="-122"/>
              </a:rPr>
              <a:t>_</a:t>
            </a:r>
            <a:r>
              <a:rPr lang="zh-CN" altLang="en-US" dirty="0" smtClean="0">
                <a:latin typeface="方正北魏楷书简体" panose="03000509000000000000" pitchFamily="65" charset="-122"/>
                <a:ea typeface="方正北魏楷书简体" panose="03000509000000000000" pitchFamily="65" charset="-122"/>
              </a:rPr>
              <a:t>宏</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sz="2200" dirty="0" smtClean="0">
                <a:latin typeface="方正北魏楷书简体" panose="03000509000000000000" pitchFamily="65" charset="-122"/>
                <a:ea typeface="方正北魏楷书简体" panose="03000509000000000000" pitchFamily="65" charset="-122"/>
              </a:rPr>
              <a:t>Cs2Lua</a:t>
            </a:r>
            <a:r>
              <a:rPr lang="zh-CN" altLang="en-US" sz="2200" dirty="0" smtClean="0">
                <a:latin typeface="方正北魏楷书简体" panose="03000509000000000000" pitchFamily="65" charset="-122"/>
                <a:ea typeface="方正北魏楷书简体" panose="03000509000000000000" pitchFamily="65" charset="-122"/>
              </a:rPr>
              <a:t>在翻译时会定义这个宏，</a:t>
            </a:r>
            <a:r>
              <a:rPr lang="en-US" altLang="zh-CN" sz="2200" dirty="0" err="1" smtClean="0">
                <a:latin typeface="方正北魏楷书简体" panose="03000509000000000000" pitchFamily="65" charset="-122"/>
                <a:ea typeface="方正北魏楷书简体" panose="03000509000000000000" pitchFamily="65" charset="-122"/>
              </a:rPr>
              <a:t>c#</a:t>
            </a:r>
            <a:r>
              <a:rPr lang="zh-CN" altLang="en-US" sz="2200" dirty="0" smtClean="0">
                <a:latin typeface="方正北魏楷书简体" panose="03000509000000000000" pitchFamily="65" charset="-122"/>
                <a:ea typeface="方正北魏楷书简体" panose="03000509000000000000" pitchFamily="65" charset="-122"/>
              </a:rPr>
              <a:t>代码里可以使用这个宏来控制哪些代码被翻译到</a:t>
            </a:r>
            <a:r>
              <a:rPr lang="en-US" altLang="zh-CN" sz="2200" dirty="0" err="1" smtClean="0">
                <a:latin typeface="方正北魏楷书简体" panose="03000509000000000000" pitchFamily="65" charset="-122"/>
                <a:ea typeface="方正北魏楷书简体" panose="03000509000000000000" pitchFamily="65" charset="-122"/>
              </a:rPr>
              <a:t>lua</a:t>
            </a:r>
            <a:r>
              <a:rPr lang="zh-CN" altLang="en-US" sz="2200" dirty="0" smtClean="0">
                <a:latin typeface="方正北魏楷书简体" panose="03000509000000000000" pitchFamily="65" charset="-122"/>
                <a:ea typeface="方正北魏楷书简体" panose="03000509000000000000" pitchFamily="65" charset="-122"/>
              </a:rPr>
              <a:t>或相反</a:t>
            </a:r>
            <a:endParaRPr lang="en-US" altLang="zh-CN" sz="2200" dirty="0" smtClean="0">
              <a:latin typeface="方正北魏楷书简体" panose="03000509000000000000" pitchFamily="65" charset="-122"/>
              <a:ea typeface="方正北魏楷书简体" panose="03000509000000000000" pitchFamily="65" charset="-122"/>
            </a:endParaRPr>
          </a:p>
          <a:p>
            <a:pPr lvl="2"/>
            <a:r>
              <a:rPr lang="zh-CN" altLang="en-US" sz="2200" dirty="0" smtClean="0">
                <a:latin typeface="方正北魏楷书简体" panose="03000509000000000000" pitchFamily="65" charset="-122"/>
                <a:ea typeface="方正北魏楷书简体" panose="03000509000000000000" pitchFamily="65" charset="-122"/>
              </a:rPr>
              <a:t>这个宏主要不是为了定制翻译，而是允许在</a:t>
            </a:r>
            <a:r>
              <a:rPr lang="en-US" altLang="zh-CN" sz="2200" dirty="0" err="1" smtClean="0">
                <a:latin typeface="方正北魏楷书简体" panose="03000509000000000000" pitchFamily="65" charset="-122"/>
                <a:ea typeface="方正北魏楷书简体" panose="03000509000000000000" pitchFamily="65" charset="-122"/>
              </a:rPr>
              <a:t>c#</a:t>
            </a:r>
            <a:r>
              <a:rPr lang="zh-CN" altLang="en-US" sz="2200" dirty="0" smtClean="0">
                <a:latin typeface="方正北魏楷书简体" panose="03000509000000000000" pitchFamily="65" charset="-122"/>
                <a:ea typeface="方正北魏楷书简体" panose="03000509000000000000" pitchFamily="65" charset="-122"/>
              </a:rPr>
              <a:t>代码里针对翻译到</a:t>
            </a:r>
            <a:r>
              <a:rPr lang="en-US" altLang="zh-CN" sz="2200" dirty="0" err="1" smtClean="0">
                <a:latin typeface="方正北魏楷书简体" panose="03000509000000000000" pitchFamily="65" charset="-122"/>
                <a:ea typeface="方正北魏楷书简体" panose="03000509000000000000" pitchFamily="65" charset="-122"/>
              </a:rPr>
              <a:t>Lua</a:t>
            </a:r>
            <a:r>
              <a:rPr lang="zh-CN" altLang="en-US" sz="2200" dirty="0" smtClean="0">
                <a:latin typeface="方正北魏楷书简体" panose="03000509000000000000" pitchFamily="65" charset="-122"/>
                <a:ea typeface="方正北魏楷书简体" panose="03000509000000000000" pitchFamily="65" charset="-122"/>
              </a:rPr>
              <a:t>与不翻译到</a:t>
            </a:r>
            <a:r>
              <a:rPr lang="en-US" altLang="zh-CN" sz="2200" dirty="0" err="1" smtClean="0">
                <a:latin typeface="方正北魏楷书简体" panose="03000509000000000000" pitchFamily="65" charset="-122"/>
                <a:ea typeface="方正北魏楷书简体" panose="03000509000000000000" pitchFamily="65" charset="-122"/>
              </a:rPr>
              <a:t>Lua</a:t>
            </a:r>
            <a:r>
              <a:rPr lang="zh-CN" altLang="en-US" sz="2200" dirty="0" smtClean="0">
                <a:latin typeface="方正北魏楷书简体" panose="03000509000000000000" pitchFamily="65" charset="-122"/>
                <a:ea typeface="方正北魏楷书简体" panose="03000509000000000000" pitchFamily="65" charset="-122"/>
              </a:rPr>
              <a:t>写有区别的逻辑</a:t>
            </a:r>
            <a:endParaRPr lang="en-US" altLang="zh-CN" sz="2200" dirty="0" smtClean="0">
              <a:latin typeface="方正北魏楷书简体" panose="03000509000000000000" pitchFamily="65" charset="-122"/>
              <a:ea typeface="方正北魏楷书简体" panose="03000509000000000000" pitchFamily="65" charset="-122"/>
            </a:endParaRPr>
          </a:p>
          <a:p>
            <a:pPr lvl="2"/>
            <a:r>
              <a:rPr lang="zh-CN" altLang="en-US" sz="2200" dirty="0" smtClean="0">
                <a:latin typeface="方正北魏楷书简体" panose="03000509000000000000" pitchFamily="65" charset="-122"/>
                <a:ea typeface="方正北魏楷书简体" panose="03000509000000000000" pitchFamily="65" charset="-122"/>
              </a:rPr>
              <a:t>一般来说支撑</a:t>
            </a:r>
            <a:r>
              <a:rPr lang="en-US" altLang="zh-CN" sz="2200" dirty="0" smtClean="0">
                <a:latin typeface="方正北魏楷书简体" panose="03000509000000000000" pitchFamily="65" charset="-122"/>
                <a:ea typeface="方正北魏楷书简体" panose="03000509000000000000" pitchFamily="65" charset="-122"/>
              </a:rPr>
              <a:t>Cs2Lua</a:t>
            </a:r>
            <a:r>
              <a:rPr lang="zh-CN" altLang="en-US" sz="2200" dirty="0" smtClean="0">
                <a:latin typeface="方正北魏楷书简体" panose="03000509000000000000" pitchFamily="65" charset="-122"/>
                <a:ea typeface="方正北魏楷书简体" panose="03000509000000000000" pitchFamily="65" charset="-122"/>
              </a:rPr>
              <a:t>的工具类或底层类会需要用到</a:t>
            </a:r>
            <a:endParaRPr lang="zh-CN" altLang="en-US" sz="2200" dirty="0">
              <a:latin typeface="方正北魏楷书简体" panose="03000509000000000000" pitchFamily="65" charset="-122"/>
              <a:ea typeface="方正北魏楷书简体" panose="03000509000000000000" pitchFamily="65" charset="-122"/>
            </a:endParaRPr>
          </a:p>
          <a:p>
            <a:pPr lvl="1"/>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fontScale="92500" lnSpcReduction="20000"/>
          </a:bodyPr>
          <a:lstStyle/>
          <a:p>
            <a:r>
              <a:rPr lang="zh-CN" altLang="en-US" dirty="0" smtClean="0">
                <a:latin typeface="方正北魏楷书简体" panose="03000509000000000000" pitchFamily="65" charset="-122"/>
                <a:ea typeface="方正北魏楷书简体" panose="03000509000000000000" pitchFamily="65" charset="-122"/>
              </a:rPr>
              <a:t>代码生成配置</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smtClean="0">
                <a:latin typeface="方正北魏楷书简体" panose="03000509000000000000" pitchFamily="65" charset="-122"/>
                <a:ea typeface="方正北魏楷书简体" panose="03000509000000000000" pitchFamily="65" charset="-122"/>
              </a:rPr>
              <a:t>Cs2Lua.dsl</a:t>
            </a:r>
          </a:p>
          <a:p>
            <a:pPr lvl="2"/>
            <a:r>
              <a:rPr lang="zh-CN" altLang="en-US" dirty="0" smtClean="0">
                <a:latin typeface="方正北魏楷书简体" panose="03000509000000000000" pitchFamily="65" charset="-122"/>
                <a:ea typeface="方正北魏楷书简体" panose="03000509000000000000" pitchFamily="65" charset="-122"/>
              </a:rPr>
              <a:t>配置</a:t>
            </a:r>
            <a:r>
              <a:rPr lang="en-US" altLang="zh-CN" dirty="0" smtClean="0">
                <a:latin typeface="方正北魏楷书简体" panose="03000509000000000000" pitchFamily="65" charset="-122"/>
                <a:ea typeface="方正北魏楷书简体" panose="03000509000000000000" pitchFamily="65" charset="-122"/>
              </a:rPr>
              <a:t>indexer</a:t>
            </a:r>
            <a:r>
              <a:rPr lang="zh-CN" altLang="en-US" dirty="0" smtClean="0">
                <a:latin typeface="方正北魏楷书简体" panose="03000509000000000000" pitchFamily="65" charset="-122"/>
                <a:ea typeface="方正北魏楷书简体" panose="03000509000000000000" pitchFamily="65" charset="-122"/>
              </a:rPr>
              <a:t>方法是否可翻译为下标访问以及下标是否加</a:t>
            </a:r>
            <a:r>
              <a:rPr lang="en-US" altLang="zh-CN" dirty="0" smtClean="0">
                <a:latin typeface="方正北魏楷书简体" panose="03000509000000000000" pitchFamily="65" charset="-122"/>
                <a:ea typeface="方正北魏楷书简体" panose="03000509000000000000" pitchFamily="65" charset="-122"/>
              </a:rPr>
              <a:t>1</a:t>
            </a:r>
          </a:p>
          <a:p>
            <a:pPr lvl="3"/>
            <a:r>
              <a:rPr lang="zh-CN" altLang="en-US" dirty="0" smtClean="0">
                <a:latin typeface="方正北魏楷书简体" panose="03000509000000000000" pitchFamily="65" charset="-122"/>
                <a:ea typeface="方正北魏楷书简体" panose="03000509000000000000" pitchFamily="65" charset="-122"/>
              </a:rPr>
              <a:t>主要用于使用</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数组实现的</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集合类型</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配置多个类的翻译结果合并到一个输出文件</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主要用于消息或表格读表器代码的合并</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消息有</a:t>
            </a:r>
            <a:r>
              <a:rPr lang="en-US" altLang="zh-CN" dirty="0" smtClean="0">
                <a:latin typeface="方正北魏楷书简体" panose="03000509000000000000" pitchFamily="65" charset="-122"/>
                <a:ea typeface="方正北魏楷书简体" panose="03000509000000000000" pitchFamily="65" charset="-122"/>
              </a:rPr>
              <a:t>1000</a:t>
            </a:r>
            <a:r>
              <a:rPr lang="zh-CN" altLang="en-US" dirty="0" smtClean="0">
                <a:latin typeface="方正北魏楷书简体" panose="03000509000000000000" pitchFamily="65" charset="-122"/>
                <a:ea typeface="方正北魏楷书简体" panose="03000509000000000000" pitchFamily="65" charset="-122"/>
              </a:rPr>
              <a:t>多个，表格有</a:t>
            </a:r>
            <a:r>
              <a:rPr lang="en-US" altLang="zh-CN" dirty="0" smtClean="0">
                <a:latin typeface="方正北魏楷书简体" panose="03000509000000000000" pitchFamily="65" charset="-122"/>
                <a:ea typeface="方正北魏楷书简体" panose="03000509000000000000" pitchFamily="65" charset="-122"/>
              </a:rPr>
              <a:t>500</a:t>
            </a:r>
            <a:r>
              <a:rPr lang="zh-CN" altLang="en-US" dirty="0" smtClean="0">
                <a:latin typeface="方正北魏楷书简体" panose="03000509000000000000" pitchFamily="65" charset="-122"/>
                <a:ea typeface="方正北魏楷书简体" panose="03000509000000000000" pitchFamily="65" charset="-122"/>
              </a:rPr>
              <a:t>多个</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配置为指定函数生成</a:t>
            </a:r>
            <a:r>
              <a:rPr lang="en-US" altLang="zh-CN" dirty="0" smtClean="0">
                <a:latin typeface="方正北魏楷书简体" panose="03000509000000000000" pitchFamily="65" charset="-122"/>
                <a:ea typeface="方正北魏楷书简体" panose="03000509000000000000" pitchFamily="65" charset="-122"/>
              </a:rPr>
              <a:t>prologue/epilogue</a:t>
            </a:r>
            <a:r>
              <a:rPr lang="zh-CN" altLang="en-US" dirty="0" smtClean="0">
                <a:latin typeface="方正北魏楷书简体" panose="03000509000000000000" pitchFamily="65" charset="-122"/>
                <a:ea typeface="方正北魏楷书简体" panose="03000509000000000000" pitchFamily="65" charset="-122"/>
              </a:rPr>
              <a:t>代码</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主要用于调试与性能分析</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rewriter.dsl</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配置翻译允许的泛型类、泛型方法、泛型参数、扩展方法等</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标准</a:t>
            </a:r>
            <a:r>
              <a:rPr lang="en-US" altLang="zh-CN" dirty="0" err="1" smtClean="0">
                <a:latin typeface="方正北魏楷书简体" panose="03000509000000000000" pitchFamily="65" charset="-122"/>
                <a:ea typeface="方正北魏楷书简体" panose="03000509000000000000" pitchFamily="65" charset="-122"/>
              </a:rPr>
              <a:t>dotnet</a:t>
            </a:r>
            <a:r>
              <a:rPr lang="zh-CN" altLang="en-US" dirty="0" smtClean="0">
                <a:latin typeface="方正北魏楷书简体" panose="03000509000000000000" pitchFamily="65" charset="-122"/>
                <a:ea typeface="方正北魏楷书简体" panose="03000509000000000000" pitchFamily="65" charset="-122"/>
              </a:rPr>
              <a:t>的集合类</a:t>
            </a:r>
            <a:r>
              <a:rPr lang="en-US" altLang="zh-CN" dirty="0" smtClean="0">
                <a:latin typeface="方正北魏楷书简体" panose="03000509000000000000" pitchFamily="65" charset="-122"/>
                <a:ea typeface="方正北魏楷书简体" panose="03000509000000000000" pitchFamily="65" charset="-122"/>
              </a:rPr>
              <a:t>List</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rPr>
              <a:t>Dictionary</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rPr>
              <a:t>HashSet</a:t>
            </a:r>
            <a:r>
              <a:rPr lang="zh-CN" altLang="en-US" dirty="0" smtClean="0">
                <a:latin typeface="方正北魏楷书简体" panose="03000509000000000000" pitchFamily="65" charset="-122"/>
                <a:ea typeface="方正北魏楷书简体" panose="03000509000000000000" pitchFamily="65" charset="-122"/>
              </a:rPr>
              <a:t>等泛型类型在</a:t>
            </a:r>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里用作内建容器类</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配置翻译不允许的类、方法、特性、字段</a:t>
            </a:r>
            <a:endParaRPr lang="en-US" altLang="zh-CN" dirty="0" smtClean="0">
              <a:latin typeface="方正北魏楷书简体" panose="03000509000000000000" pitchFamily="65" charset="-122"/>
              <a:ea typeface="方正北魏楷书简体" panose="03000509000000000000" pitchFamily="65" charset="-122"/>
            </a:endParaRPr>
          </a:p>
          <a:p>
            <a:pPr lvl="3"/>
            <a:r>
              <a:rPr lang="en-US" altLang="zh-CN" dirty="0" err="1" smtClean="0">
                <a:latin typeface="方正北魏楷书简体" panose="03000509000000000000" pitchFamily="65" charset="-122"/>
                <a:ea typeface="方正北魏楷书简体" panose="03000509000000000000" pitchFamily="65" charset="-122"/>
              </a:rPr>
              <a:t>Slua</a:t>
            </a:r>
            <a:r>
              <a:rPr lang="zh-CN" altLang="en-US" dirty="0" smtClean="0">
                <a:latin typeface="方正北魏楷书简体" panose="03000509000000000000" pitchFamily="65" charset="-122"/>
                <a:ea typeface="方正北魏楷书简体" panose="03000509000000000000" pitchFamily="65" charset="-122"/>
              </a:rPr>
              <a:t>封装</a:t>
            </a:r>
            <a:r>
              <a:rPr lang="en-US" altLang="zh-CN" dirty="0" smtClean="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需要生成相应代码，这些封装代码在</a:t>
            </a:r>
            <a:r>
              <a:rPr lang="en-US" altLang="zh-CN" dirty="0" smtClean="0">
                <a:latin typeface="方正北魏楷书简体" panose="03000509000000000000" pitchFamily="65" charset="-122"/>
                <a:ea typeface="方正北魏楷书简体" panose="03000509000000000000" pitchFamily="65" charset="-122"/>
              </a:rPr>
              <a:t>iOS</a:t>
            </a:r>
            <a:r>
              <a:rPr lang="zh-CN" altLang="en-US" dirty="0" smtClean="0">
                <a:latin typeface="方正北魏楷书简体" panose="03000509000000000000" pitchFamily="65" charset="-122"/>
                <a:ea typeface="方正北魏楷书简体" panose="03000509000000000000" pitchFamily="65" charset="-122"/>
              </a:rPr>
              <a:t>上是无法热更新的，上线后需要对未导出</a:t>
            </a:r>
            <a:r>
              <a:rPr lang="en-US" altLang="zh-CN" dirty="0" err="1" smtClean="0">
                <a:latin typeface="方正北魏楷书简体" panose="03000509000000000000" pitchFamily="65" charset="-122"/>
                <a:ea typeface="方正北魏楷书简体" panose="03000509000000000000" pitchFamily="65" charset="-122"/>
              </a:rPr>
              <a:t>lua</a:t>
            </a:r>
            <a:r>
              <a:rPr lang="en-US" altLang="zh-CN" dirty="0" smtClean="0">
                <a:latin typeface="方正北魏楷书简体" panose="03000509000000000000" pitchFamily="65" charset="-122"/>
                <a:ea typeface="方正北魏楷书简体" panose="03000509000000000000" pitchFamily="65" charset="-122"/>
              </a:rPr>
              <a:t> API</a:t>
            </a:r>
            <a:r>
              <a:rPr lang="zh-CN" altLang="en-US" dirty="0" smtClean="0">
                <a:latin typeface="方正北魏楷书简体" panose="03000509000000000000" pitchFamily="65" charset="-122"/>
                <a:ea typeface="方正北魏楷书简体" panose="03000509000000000000" pitchFamily="65" charset="-122"/>
              </a:rPr>
              <a:t>的</a:t>
            </a:r>
            <a:r>
              <a:rPr lang="en-US" altLang="zh-CN" dirty="0" smtClean="0">
                <a:latin typeface="方正北魏楷书简体" panose="03000509000000000000" pitchFamily="65" charset="-122"/>
                <a:ea typeface="方正北魏楷书简体" panose="03000509000000000000" pitchFamily="65" charset="-122"/>
              </a:rPr>
              <a:t>unity API</a:t>
            </a:r>
            <a:r>
              <a:rPr lang="zh-CN" altLang="en-US" dirty="0" smtClean="0">
                <a:latin typeface="方正北魏楷书简体" panose="03000509000000000000" pitchFamily="65" charset="-122"/>
                <a:ea typeface="方正北魏楷书简体" panose="03000509000000000000" pitchFamily="65" charset="-122"/>
              </a:rPr>
              <a:t>限制使用</a:t>
            </a: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定制翻译脚本</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第一阶段翻译会将非结构类语法（类、函数、复合语句）如操作符、特性访问、函数调用等代码翻译为</a:t>
            </a:r>
            <a:r>
              <a:rPr lang="en-US" altLang="zh-CN" dirty="0" err="1"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函数调用的形式，第二阶段可以对这些函数调用进行转换，默认是转换为</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的表达式语法或无法精确对应的转换为对</a:t>
            </a:r>
            <a:r>
              <a:rPr lang="en-US" altLang="zh-CN" dirty="0" err="1" smtClean="0">
                <a:latin typeface="方正北魏楷书简体" panose="03000509000000000000" pitchFamily="65" charset="-122"/>
                <a:ea typeface="方正北魏楷书简体" panose="03000509000000000000" pitchFamily="65" charset="-122"/>
              </a:rPr>
              <a:t>lualib</a:t>
            </a:r>
            <a:r>
              <a:rPr lang="zh-CN" altLang="en-US" dirty="0" smtClean="0">
                <a:latin typeface="方正北魏楷书简体" panose="03000509000000000000" pitchFamily="65" charset="-122"/>
                <a:ea typeface="方正北魏楷书简体" panose="03000509000000000000" pitchFamily="65" charset="-122"/>
              </a:rPr>
              <a:t>里的函数调用</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允许在</a:t>
            </a:r>
            <a:r>
              <a:rPr lang="en-US" altLang="zh-CN" dirty="0" err="1" smtClean="0">
                <a:latin typeface="方正北魏楷书简体" panose="03000509000000000000" pitchFamily="65" charset="-122"/>
                <a:ea typeface="方正北魏楷书简体" panose="03000509000000000000" pitchFamily="65" charset="-122"/>
              </a:rPr>
              <a:t>generator.dsl</a:t>
            </a:r>
            <a:r>
              <a:rPr lang="zh-CN" altLang="en-US" dirty="0" smtClean="0">
                <a:latin typeface="方正北魏楷书简体" panose="03000509000000000000" pitchFamily="65" charset="-122"/>
                <a:ea typeface="方正北魏楷书简体" panose="03000509000000000000" pitchFamily="65" charset="-122"/>
              </a:rPr>
              <a:t>脚本里修改默认的转换到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的行为，一般是对特定类型相关的处理，可以通过定制翻译得到一个性能更合适的版本。我们在值类型的处理里主要借助了这个机制，对特定的值类型或返回值类型的</a:t>
            </a:r>
            <a:r>
              <a:rPr lang="en-US" altLang="zh-CN" dirty="0" smtClean="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进行特殊转换，从而避免</a:t>
            </a:r>
            <a:r>
              <a:rPr lang="en-US" altLang="zh-CN" dirty="0" smtClean="0">
                <a:latin typeface="方正北魏楷书简体" panose="03000509000000000000" pitchFamily="65" charset="-122"/>
                <a:ea typeface="方正北魏楷书简体" panose="03000509000000000000" pitchFamily="65" charset="-122"/>
              </a:rPr>
              <a:t>GC</a:t>
            </a:r>
            <a:r>
              <a:rPr lang="zh-CN" altLang="en-US" dirty="0" smtClean="0">
                <a:latin typeface="方正北魏楷书简体" panose="03000509000000000000" pitchFamily="65" charset="-122"/>
                <a:ea typeface="方正北魏楷书简体" panose="03000509000000000000" pitchFamily="65" charset="-122"/>
              </a:rPr>
              <a:t>，降低内存并提升性能</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在第二阶段或委托到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运行时的处理</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位运算与条件表达式</a:t>
            </a:r>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6" name="图片 5"/>
          <p:cNvPicPr>
            <a:picLocks noChangeAspect="1"/>
          </p:cNvPicPr>
          <p:nvPr/>
        </p:nvPicPr>
        <p:blipFill>
          <a:blip r:embed="rId2"/>
          <a:stretch>
            <a:fillRect/>
          </a:stretch>
        </p:blipFill>
        <p:spPr>
          <a:xfrm>
            <a:off x="1878072" y="1903851"/>
            <a:ext cx="8231765" cy="390784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a:latin typeface="方正北魏楷书简体" panose="03000509000000000000" pitchFamily="65" charset="-122"/>
                <a:ea typeface="方正北魏楷书简体" panose="03000509000000000000" pitchFamily="65" charset="-122"/>
              </a:rPr>
              <a:t>在第二阶段或委托</a:t>
            </a:r>
            <a:r>
              <a:rPr lang="zh-CN" altLang="en-US" dirty="0" smtClean="0">
                <a:latin typeface="方正北魏楷书简体" panose="03000509000000000000" pitchFamily="65" charset="-122"/>
                <a:ea typeface="方正北魏楷书简体" panose="03000509000000000000" pitchFamily="65" charset="-122"/>
              </a:rPr>
              <a:t>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运行时的处理</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类型转换、常量、字符串、</a:t>
            </a:r>
            <a:r>
              <a:rPr lang="en-US" altLang="zh-CN" dirty="0" err="1" smtClean="0">
                <a:latin typeface="方正北魏楷书简体" panose="03000509000000000000" pitchFamily="65" charset="-122"/>
                <a:ea typeface="方正北魏楷书简体" panose="03000509000000000000" pitchFamily="65" charset="-122"/>
              </a:rPr>
              <a:t>CustomData</a:t>
            </a:r>
            <a:r>
              <a:rPr lang="zh-CN" altLang="en-US" dirty="0" smtClean="0">
                <a:latin typeface="方正北魏楷书简体" panose="03000509000000000000" pitchFamily="65" charset="-122"/>
                <a:ea typeface="方正北魏楷书简体" panose="03000509000000000000" pitchFamily="65" charset="-122"/>
              </a:rPr>
              <a:t>等</a:t>
            </a:r>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1385478" y="2298652"/>
            <a:ext cx="9344843" cy="352452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a:latin typeface="方正北魏楷书简体" panose="03000509000000000000" pitchFamily="65" charset="-122"/>
                <a:ea typeface="方正北魏楷书简体" panose="03000509000000000000" pitchFamily="65" charset="-122"/>
              </a:rPr>
              <a:t>在第二阶段或委托</a:t>
            </a:r>
            <a:r>
              <a:rPr lang="zh-CN" altLang="en-US" dirty="0" smtClean="0">
                <a:latin typeface="方正北魏楷书简体" panose="03000509000000000000" pitchFamily="65" charset="-122"/>
                <a:ea typeface="方正北魏楷书简体" panose="03000509000000000000" pitchFamily="65" charset="-122"/>
              </a:rPr>
              <a:t>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运行时的处理</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异常处理、操作符、基础类型方法等</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1886289" y="2096070"/>
            <a:ext cx="8107992" cy="378154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语言排名</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3618083" y="1121820"/>
            <a:ext cx="8263732" cy="5044343"/>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a:latin typeface="方正北魏楷书简体" panose="03000509000000000000" pitchFamily="65" charset="-122"/>
                <a:ea typeface="方正北魏楷书简体" panose="03000509000000000000" pitchFamily="65" charset="-122"/>
              </a:rPr>
              <a:t>在第二阶段或委托</a:t>
            </a:r>
            <a:r>
              <a:rPr lang="zh-CN" altLang="en-US" dirty="0" smtClean="0">
                <a:latin typeface="方正北魏楷书简体" panose="03000509000000000000" pitchFamily="65" charset="-122"/>
                <a:ea typeface="方正北魏楷书简体" panose="03000509000000000000" pitchFamily="65" charset="-122"/>
              </a:rPr>
              <a:t>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运行时的处理</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扩展方法与</a:t>
            </a:r>
            <a:r>
              <a:rPr lang="en-US" altLang="zh-CN" dirty="0" smtClean="0">
                <a:latin typeface="方正北魏楷书简体" panose="03000509000000000000" pitchFamily="65" charset="-122"/>
                <a:ea typeface="方正北魏楷书简体" panose="03000509000000000000" pitchFamily="65" charset="-122"/>
              </a:rPr>
              <a:t>indexer</a:t>
            </a: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419100" y="1915609"/>
            <a:ext cx="11438524" cy="1813982"/>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a:latin typeface="方正北魏楷书简体" panose="03000509000000000000" pitchFamily="65" charset="-122"/>
                <a:ea typeface="方正北魏楷书简体" panose="03000509000000000000" pitchFamily="65" charset="-122"/>
              </a:rPr>
              <a:t>在第二阶段或委托</a:t>
            </a:r>
            <a:r>
              <a:rPr lang="zh-CN" altLang="en-US" dirty="0" smtClean="0">
                <a:latin typeface="方正北魏楷书简体" panose="03000509000000000000" pitchFamily="65" charset="-122"/>
                <a:ea typeface="方正北魏楷书简体" panose="03000509000000000000" pitchFamily="65" charset="-122"/>
              </a:rPr>
              <a:t>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运行时的处理</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基于接口调用</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1381051" y="2009097"/>
            <a:ext cx="9526179" cy="231780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a:latin typeface="方正北魏楷书简体" panose="03000509000000000000" pitchFamily="65" charset="-122"/>
                <a:ea typeface="方正北魏楷书简体" panose="03000509000000000000" pitchFamily="65" charset="-122"/>
              </a:rPr>
              <a:t>在第二阶段或委托</a:t>
            </a:r>
            <a:r>
              <a:rPr lang="zh-CN" altLang="en-US" dirty="0" smtClean="0">
                <a:latin typeface="方正北魏楷书简体" panose="03000509000000000000" pitchFamily="65" charset="-122"/>
                <a:ea typeface="方正北魏楷书简体" panose="03000509000000000000" pitchFamily="65" charset="-122"/>
              </a:rPr>
              <a:t>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运行时的处理</a:t>
            </a:r>
            <a:r>
              <a:rPr lang="en-US" altLang="zh-CN" dirty="0" smtClean="0">
                <a:latin typeface="方正北魏楷书简体" panose="03000509000000000000" pitchFamily="65" charset="-122"/>
                <a:ea typeface="方正北魏楷书简体" panose="03000509000000000000" pitchFamily="65" charset="-122"/>
              </a:rPr>
              <a:t>—delegation</a:t>
            </a: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1064037" y="1915296"/>
            <a:ext cx="9987725" cy="3295201"/>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a:latin typeface="方正北魏楷书简体" panose="03000509000000000000" pitchFamily="65" charset="-122"/>
                <a:ea typeface="方正北魏楷书简体" panose="03000509000000000000" pitchFamily="65" charset="-122"/>
              </a:rPr>
              <a:t>在第二阶段或委托</a:t>
            </a:r>
            <a:r>
              <a:rPr lang="zh-CN" altLang="en-US" dirty="0" smtClean="0">
                <a:latin typeface="方正北魏楷书简体" panose="03000509000000000000" pitchFamily="65" charset="-122"/>
                <a:ea typeface="方正北魏楷书简体" panose="03000509000000000000" pitchFamily="65" charset="-122"/>
              </a:rPr>
              <a:t>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运行时的处理</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容器与迭代器</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2074637" y="1773228"/>
            <a:ext cx="8143626" cy="4169091"/>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a:latin typeface="方正北魏楷书简体" panose="03000509000000000000" pitchFamily="65" charset="-122"/>
                <a:ea typeface="方正北魏楷书简体" panose="03000509000000000000" pitchFamily="65" charset="-122"/>
              </a:rPr>
              <a:t>在第二阶段或委托</a:t>
            </a:r>
            <a:r>
              <a:rPr lang="zh-CN" altLang="en-US" dirty="0" smtClean="0">
                <a:latin typeface="方正北魏楷书简体" panose="03000509000000000000" pitchFamily="65" charset="-122"/>
                <a:ea typeface="方正北魏楷书简体" panose="03000509000000000000" pitchFamily="65" charset="-122"/>
              </a:rPr>
              <a:t>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运行时的处理</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对象定义与实例创建</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1064618" y="1946285"/>
            <a:ext cx="9820872" cy="2640135"/>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a:latin typeface="方正北魏楷书简体" panose="03000509000000000000" pitchFamily="65" charset="-122"/>
                <a:ea typeface="方正北魏楷书简体" panose="03000509000000000000" pitchFamily="65" charset="-122"/>
              </a:rPr>
              <a:t>在第二阶段或委托</a:t>
            </a:r>
            <a:r>
              <a:rPr lang="zh-CN" altLang="en-US" dirty="0" smtClean="0">
                <a:latin typeface="方正北魏楷书简体" panose="03000509000000000000" pitchFamily="65" charset="-122"/>
                <a:ea typeface="方正北魏楷书简体" panose="03000509000000000000" pitchFamily="65" charset="-122"/>
              </a:rPr>
              <a:t>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运行时的处理</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协程方法与</a:t>
            </a:r>
            <a:r>
              <a:rPr lang="en-US" altLang="zh-CN" dirty="0" smtClean="0">
                <a:latin typeface="方正北魏楷书简体" panose="03000509000000000000" pitchFamily="65" charset="-122"/>
                <a:ea typeface="方正北魏楷书简体" panose="03000509000000000000" pitchFamily="65" charset="-122"/>
              </a:rPr>
              <a:t>LINQ</a:t>
            </a:r>
          </a:p>
          <a:p>
            <a:pPr lvl="1"/>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903514" y="1880971"/>
            <a:ext cx="10544435" cy="1576037"/>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翻译到</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a:latin typeface="方正北魏楷书简体" panose="03000509000000000000" pitchFamily="65" charset="-122"/>
                <a:ea typeface="方正北魏楷书简体" panose="03000509000000000000" pitchFamily="65" charset="-122"/>
              </a:rPr>
              <a:t>在第二阶段或委托</a:t>
            </a:r>
            <a:r>
              <a:rPr lang="zh-CN" altLang="en-US" dirty="0" smtClean="0">
                <a:latin typeface="方正北魏楷书简体" panose="03000509000000000000" pitchFamily="65" charset="-122"/>
                <a:ea typeface="方正北魏楷书简体" panose="03000509000000000000" pitchFamily="65" charset="-122"/>
              </a:rPr>
              <a:t>到</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运行时的处理</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值类型处理</a:t>
            </a:r>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6" name="图片 5"/>
          <p:cNvPicPr>
            <a:picLocks noChangeAspect="1"/>
          </p:cNvPicPr>
          <p:nvPr/>
        </p:nvPicPr>
        <p:blipFill>
          <a:blip r:embed="rId2"/>
          <a:stretch>
            <a:fillRect/>
          </a:stretch>
        </p:blipFill>
        <p:spPr>
          <a:xfrm>
            <a:off x="1760629" y="1884232"/>
            <a:ext cx="8314099" cy="4538148"/>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主要内容</a:t>
            </a:r>
            <a:endParaRPr lang="zh-CN" altLang="en-US" dirty="0"/>
          </a:p>
        </p:txBody>
      </p:sp>
      <p:sp>
        <p:nvSpPr>
          <p:cNvPr id="3" name="内容占位符 2"/>
          <p:cNvSpPr>
            <a:spLocks noGrp="1"/>
          </p:cNvSpPr>
          <p:nvPr>
            <p:ph idx="1"/>
          </p:nvPr>
        </p:nvSpPr>
        <p:spPr/>
        <p:txBody>
          <a:bodyPr>
            <a:normAutofit fontScale="97500"/>
          </a:bodyPr>
          <a:lstStyle/>
          <a:p>
            <a:endParaRPr lang="zh-CN" altLang="en-US" dirty="0" smtClean="0">
              <a:latin typeface="方正北魏楷书简体" panose="03000509000000000000" pitchFamily="65" charset="-122"/>
              <a:ea typeface="方正北魏楷书简体" panose="03000509000000000000" pitchFamily="65" charset="-122"/>
            </a:endParaRPr>
          </a:p>
          <a:p>
            <a:pPr>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第五章 </a:t>
            </a:r>
            <a:r>
              <a:rPr lang="en-US" altLang="zh-CN" dirty="0"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p>
          <a:p>
            <a:pPr marL="457200" lvl="1" indent="0">
              <a:buFont typeface="Wingdings" panose="05000000000000000000" pitchFamily="2" charset="2"/>
              <a:buNone/>
            </a:pPr>
            <a:r>
              <a:rPr lang="en-US" altLang="zh-CN" dirty="0" smtClean="0">
                <a:latin typeface="方正北魏楷书简体" panose="03000509000000000000" pitchFamily="65" charset="-122"/>
                <a:ea typeface="方正北魏楷书简体" panose="03000509000000000000" pitchFamily="65" charset="-122"/>
              </a:rPr>
              <a:t>1</a:t>
            </a:r>
            <a:r>
              <a:rPr lang="zh-CN" altLang="en-US" dirty="0" smtClean="0">
                <a:latin typeface="方正北魏楷书简体" panose="03000509000000000000" pitchFamily="65" charset="-122"/>
                <a:ea typeface="方正北魏楷书简体" panose="03000509000000000000" pitchFamily="65" charset="-122"/>
              </a:rPr>
              <a:t>、交叉引用处理</a:t>
            </a:r>
          </a:p>
          <a:p>
            <a:pPr marL="457200" lvl="1" indent="0">
              <a:buFont typeface="Wingdings" panose="05000000000000000000" pitchFamily="2" charset="2"/>
              <a:buNone/>
            </a:pPr>
            <a:r>
              <a:rPr lang="en-US" altLang="zh-CN" dirty="0" smtClean="0">
                <a:latin typeface="方正北魏楷书简体" panose="03000509000000000000" pitchFamily="65" charset="-122"/>
                <a:ea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rPr>
              <a:t>class</a:t>
            </a:r>
            <a:r>
              <a:rPr lang="zh-CN" altLang="en-US" dirty="0" smtClean="0">
                <a:latin typeface="方正北魏楷书简体" panose="03000509000000000000" pitchFamily="65" charset="-122"/>
                <a:ea typeface="方正北魏楷书简体" panose="03000509000000000000" pitchFamily="65" charset="-122"/>
              </a:rPr>
              <a:t>的模拟</a:t>
            </a:r>
          </a:p>
          <a:p>
            <a:pPr marL="457200" lvl="1" indent="0">
              <a:buFont typeface="Wingdings" panose="05000000000000000000" pitchFamily="2" charset="2"/>
              <a:buNone/>
            </a:pPr>
            <a:r>
              <a:rPr lang="en-US" altLang="zh-CN" dirty="0" smtClean="0">
                <a:latin typeface="方正北魏楷书简体" panose="03000509000000000000" pitchFamily="65" charset="-122"/>
                <a:ea typeface="方正北魏楷书简体" panose="03000509000000000000" pitchFamily="65" charset="-122"/>
              </a:rPr>
              <a:t>3</a:t>
            </a:r>
            <a:r>
              <a:rPr lang="zh-CN" altLang="en-US" dirty="0" smtClean="0">
                <a:latin typeface="方正北魏楷书简体" panose="03000509000000000000" pitchFamily="65" charset="-122"/>
                <a:ea typeface="方正北魏楷书简体" panose="03000509000000000000" pitchFamily="65" charset="-122"/>
              </a:rPr>
              <a:t>、容器迭代器</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Font typeface="Wingdings" panose="05000000000000000000" pitchFamily="2" charset="2"/>
              <a:buNone/>
            </a:pPr>
            <a:r>
              <a:rPr lang="en-US" altLang="zh-CN" dirty="0" smtClean="0">
                <a:latin typeface="方正北魏楷书简体" panose="03000509000000000000" pitchFamily="65" charset="-122"/>
                <a:ea typeface="方正北魏楷书简体" panose="03000509000000000000" pitchFamily="65" charset="-122"/>
              </a:rPr>
              <a:t>4</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rPr>
              <a:t>delegate</a:t>
            </a:r>
            <a:endParaRPr lang="zh-CN" altLang="en-US" dirty="0" smtClean="0">
              <a:latin typeface="方正北魏楷书简体" panose="03000509000000000000" pitchFamily="65" charset="-122"/>
              <a:ea typeface="方正北魏楷书简体" panose="03000509000000000000" pitchFamily="65" charset="-122"/>
            </a:endParaRPr>
          </a:p>
          <a:p>
            <a:pPr marL="457200" lvl="1" indent="0">
              <a:buFont typeface="Wingdings" panose="05000000000000000000" pitchFamily="2" charset="2"/>
              <a:buNone/>
            </a:pPr>
            <a:r>
              <a:rPr lang="en-US" altLang="zh-CN" dirty="0" smtClean="0">
                <a:latin typeface="方正北魏楷书简体" panose="03000509000000000000" pitchFamily="65" charset="-122"/>
                <a:ea typeface="方正北魏楷书简体" panose="03000509000000000000" pitchFamily="65" charset="-122"/>
              </a:rPr>
              <a:t>5</a:t>
            </a:r>
            <a:r>
              <a:rPr lang="zh-CN" altLang="en-US" dirty="0" smtClean="0">
                <a:latin typeface="方正北魏楷书简体" panose="03000509000000000000" pitchFamily="65" charset="-122"/>
                <a:ea typeface="方正北魏楷书简体" panose="03000509000000000000" pitchFamily="65" charset="-122"/>
              </a:rPr>
              <a:t>、异常处理</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Font typeface="Wingdings" panose="05000000000000000000" pitchFamily="2" charset="2"/>
              <a:buNone/>
            </a:pPr>
            <a:r>
              <a:rPr lang="en-US" altLang="zh-CN" dirty="0" smtClean="0">
                <a:latin typeface="方正北魏楷书简体" panose="03000509000000000000" pitchFamily="65" charset="-122"/>
                <a:ea typeface="方正北魏楷书简体" panose="03000509000000000000" pitchFamily="65" charset="-122"/>
              </a:rPr>
              <a:t>6</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rPr>
              <a:t>Unity</a:t>
            </a:r>
            <a:r>
              <a:rPr lang="zh-CN" altLang="en-US" dirty="0" smtClean="0">
                <a:latin typeface="方正北魏楷书简体" panose="03000509000000000000" pitchFamily="65" charset="-122"/>
                <a:ea typeface="方正北魏楷书简体" panose="03000509000000000000" pitchFamily="65" charset="-122"/>
              </a:rPr>
              <a:t>协程支持</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335768"/>
            <a:ext cx="5473046" cy="4351338"/>
          </a:xfrm>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交叉</a:t>
            </a:r>
            <a:r>
              <a:rPr lang="zh-CN" altLang="en-US" dirty="0">
                <a:latin typeface="方正北魏楷书简体" panose="03000509000000000000" pitchFamily="65" charset="-122"/>
                <a:ea typeface="方正北魏楷书简体" panose="03000509000000000000" pitchFamily="65" charset="-122"/>
              </a:rPr>
              <a:t>引用</a:t>
            </a:r>
            <a:r>
              <a:rPr lang="zh-CN" altLang="en-US" dirty="0" smtClean="0">
                <a:latin typeface="方正北魏楷书简体" panose="03000509000000000000" pitchFamily="65" charset="-122"/>
                <a:ea typeface="方正北魏楷书简体" panose="03000509000000000000" pitchFamily="65" charset="-122"/>
              </a:rPr>
              <a:t>处理</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主要策略</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延迟绑定、惰性执行</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类加载时避免引用其它类的代码被执行</a:t>
            </a:r>
            <a:endParaRPr lang="en-US" altLang="zh-CN" dirty="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纯结构性代码</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初始类全部关联临时元表</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临时元表的元方法（</a:t>
            </a:r>
            <a:r>
              <a:rPr lang="en-US" altLang="zh-CN" dirty="0" smtClean="0">
                <a:latin typeface="方正北魏楷书简体" panose="03000509000000000000" pitchFamily="65" charset="-122"/>
                <a:ea typeface="方正北魏楷书简体" panose="03000509000000000000" pitchFamily="65" charset="-122"/>
              </a:rPr>
              <a:t>__call</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rPr>
              <a:t>__index</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rPr>
              <a:t>__</a:t>
            </a:r>
            <a:r>
              <a:rPr lang="en-US" altLang="zh-CN" dirty="0" err="1" smtClean="0">
                <a:latin typeface="方正北魏楷书简体" panose="03000509000000000000" pitchFamily="65" charset="-122"/>
                <a:ea typeface="方正北魏楷书简体" panose="03000509000000000000" pitchFamily="65" charset="-122"/>
              </a:rPr>
              <a:t>newindex</a:t>
            </a:r>
            <a:r>
              <a:rPr lang="zh-CN" altLang="en-US" dirty="0" smtClean="0">
                <a:latin typeface="方正北魏楷书简体" panose="03000509000000000000" pitchFamily="65" charset="-122"/>
                <a:ea typeface="方正北魏楷书简体" panose="03000509000000000000" pitchFamily="65" charset="-122"/>
              </a:rPr>
              <a:t>）首先将类元表置为空，然后调用类定义方法，构造类的正式结构与设置正式元表，最后再次发起触发元方法的操作</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类似于</a:t>
            </a:r>
            <a:r>
              <a:rPr lang="en-US" altLang="zh-CN" dirty="0" err="1" smtClean="0">
                <a:latin typeface="方正北魏楷书简体" panose="03000509000000000000" pitchFamily="65" charset="-122"/>
                <a:ea typeface="方正北魏楷书简体" panose="03000509000000000000" pitchFamily="65" charset="-122"/>
              </a:rPr>
              <a:t>jit</a:t>
            </a:r>
            <a:r>
              <a:rPr lang="zh-CN" altLang="en-US" dirty="0" smtClean="0">
                <a:latin typeface="方正北魏楷书简体" panose="03000509000000000000" pitchFamily="65" charset="-122"/>
                <a:ea typeface="方正北魏楷书简体" panose="03000509000000000000" pitchFamily="65" charset="-122"/>
              </a:rPr>
              <a:t>的机制，在第一次执行时编译并修改函数入口到</a:t>
            </a:r>
            <a:r>
              <a:rPr lang="en-US" altLang="zh-CN" dirty="0" smtClean="0">
                <a:latin typeface="方正北魏楷书简体" panose="03000509000000000000" pitchFamily="65" charset="-122"/>
                <a:ea typeface="方正北魏楷书简体" panose="03000509000000000000" pitchFamily="65" charset="-122"/>
              </a:rPr>
              <a:t>native</a:t>
            </a:r>
            <a:r>
              <a:rPr lang="zh-CN" altLang="en-US" dirty="0" smtClean="0">
                <a:latin typeface="方正北魏楷书简体" panose="03000509000000000000" pitchFamily="65" charset="-122"/>
                <a:ea typeface="方正北魏楷书简体" panose="03000509000000000000" pitchFamily="65" charset="-122"/>
              </a:rPr>
              <a:t>入口</a:t>
            </a:r>
            <a:endParaRPr lang="en-US" altLang="zh-CN" dirty="0" smtClean="0">
              <a:latin typeface="方正北魏楷书简体" panose="03000509000000000000" pitchFamily="65" charset="-122"/>
              <a:ea typeface="方正北魏楷书简体" panose="03000509000000000000" pitchFamily="65" charset="-122"/>
            </a:endParaRPr>
          </a:p>
          <a:p>
            <a:endParaRPr lang="zh-CN" altLang="en-US" dirty="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6180130" y="1335768"/>
            <a:ext cx="5213454" cy="4486758"/>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方正北魏楷书简体" panose="03000509000000000000" pitchFamily="65" charset="-122"/>
                <a:ea typeface="方正北魏楷书简体" panose="03000509000000000000" pitchFamily="65" charset="-122"/>
              </a:rPr>
              <a:t>Lua</a:t>
            </a:r>
            <a:r>
              <a:rPr lang="zh-CN" altLang="en-US" dirty="0">
                <a:latin typeface="方正北魏楷书简体" panose="03000509000000000000" pitchFamily="65" charset="-122"/>
                <a:ea typeface="方正北魏楷书简体" panose="03000509000000000000" pitchFamily="65" charset="-122"/>
              </a:rPr>
              <a:t>运行时</a:t>
            </a:r>
          </a:p>
        </p:txBody>
      </p:sp>
      <p:sp>
        <p:nvSpPr>
          <p:cNvPr id="3" name="内容占位符 2"/>
          <p:cNvSpPr>
            <a:spLocks noGrp="1"/>
          </p:cNvSpPr>
          <p:nvPr>
            <p:ph idx="1"/>
          </p:nvPr>
        </p:nvSpPr>
        <p:spPr>
          <a:xfrm>
            <a:off x="478974" y="1341211"/>
            <a:ext cx="3860936" cy="4351338"/>
          </a:xfrm>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手写</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常用对象模型</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sz="1600" dirty="0" err="1" smtClean="0">
                <a:latin typeface="方正北魏楷书简体" panose="03000509000000000000" pitchFamily="65" charset="-122"/>
                <a:ea typeface="方正北魏楷书简体" panose="03000509000000000000" pitchFamily="65" charset="-122"/>
              </a:rPr>
              <a:t>lua</a:t>
            </a:r>
            <a:r>
              <a:rPr lang="zh-CN" altLang="en-US" sz="1600" dirty="0" smtClean="0">
                <a:latin typeface="方正北魏楷书简体" panose="03000509000000000000" pitchFamily="65" charset="-122"/>
                <a:ea typeface="方正北魏楷书简体" panose="03000509000000000000" pitchFamily="65" charset="-122"/>
              </a:rPr>
              <a:t>作者推荐</a:t>
            </a:r>
            <a:endParaRPr lang="en-US" altLang="zh-CN" sz="1600" dirty="0" smtClean="0">
              <a:latin typeface="方正北魏楷书简体" panose="03000509000000000000" pitchFamily="65" charset="-122"/>
              <a:ea typeface="方正北魏楷书简体" panose="03000509000000000000" pitchFamily="65" charset="-122"/>
            </a:endParaRPr>
          </a:p>
          <a:p>
            <a:pPr lvl="1"/>
            <a:r>
              <a:rPr lang="zh-CN" altLang="en-US" sz="1600" dirty="0" smtClean="0">
                <a:latin typeface="方正北魏楷书简体" panose="03000509000000000000" pitchFamily="65" charset="-122"/>
                <a:ea typeface="方正北魏楷书简体" panose="03000509000000000000" pitchFamily="65" charset="-122"/>
              </a:rPr>
              <a:t>基于原型的对象模型，类似</a:t>
            </a:r>
            <a:r>
              <a:rPr lang="en-US" altLang="zh-CN" sz="1600" dirty="0" err="1" smtClean="0">
                <a:latin typeface="方正北魏楷书简体" panose="03000509000000000000" pitchFamily="65" charset="-122"/>
                <a:ea typeface="方正北魏楷书简体" panose="03000509000000000000" pitchFamily="65" charset="-122"/>
              </a:rPr>
              <a:t>javascript</a:t>
            </a:r>
            <a:endParaRPr lang="en-US" altLang="zh-CN" sz="1600" dirty="0" smtClean="0">
              <a:latin typeface="方正北魏楷书简体" panose="03000509000000000000" pitchFamily="65" charset="-122"/>
              <a:ea typeface="方正北魏楷书简体" panose="03000509000000000000" pitchFamily="65" charset="-122"/>
            </a:endParaRPr>
          </a:p>
          <a:p>
            <a:pPr lvl="1"/>
            <a:r>
              <a:rPr lang="zh-CN" altLang="en-US" sz="1600" dirty="0" smtClean="0">
                <a:latin typeface="方正北魏楷书简体" panose="03000509000000000000" pitchFamily="65" charset="-122"/>
                <a:ea typeface="方正北魏楷书简体" panose="03000509000000000000" pitchFamily="65" charset="-122"/>
              </a:rPr>
              <a:t>不能严格表达面向对象特征</a:t>
            </a:r>
            <a:endParaRPr lang="zh-CN" altLang="en-US" sz="1600" dirty="0">
              <a:latin typeface="方正北魏楷书简体" panose="03000509000000000000" pitchFamily="65" charset="-122"/>
              <a:ea typeface="方正北魏楷书简体" panose="03000509000000000000" pitchFamily="65" charset="-122"/>
            </a:endParaRPr>
          </a:p>
        </p:txBody>
      </p:sp>
      <p:pic>
        <p:nvPicPr>
          <p:cNvPr id="5" name="Picture 2" descr="C:\Users\DREAMA~1\AppData\Local\Temp\SNAGHTML17595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102" y="1423962"/>
            <a:ext cx="7692241" cy="45465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语言排名</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长期排名</a:t>
            </a:r>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1976934" y="2468330"/>
            <a:ext cx="7974177" cy="2518362"/>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341211"/>
            <a:ext cx="3860936" cy="4351338"/>
          </a:xfrm>
        </p:spPr>
        <p:txBody>
          <a:bodyPr>
            <a:normAutofit fontScale="92500" lnSpcReduction="10000"/>
          </a:bodyPr>
          <a:lstStyle/>
          <a:p>
            <a:r>
              <a:rPr lang="en-US" altLang="zh-CN" dirty="0" smtClean="0">
                <a:latin typeface="方正北魏楷书简体" panose="03000509000000000000" pitchFamily="65" charset="-122"/>
                <a:ea typeface="方正北魏楷书简体" panose="03000509000000000000" pitchFamily="65" charset="-122"/>
              </a:rPr>
              <a:t>class</a:t>
            </a:r>
            <a:r>
              <a:rPr lang="zh-CN" altLang="en-US" dirty="0">
                <a:latin typeface="方正北魏楷书简体" panose="03000509000000000000" pitchFamily="65" charset="-122"/>
                <a:ea typeface="方正北魏楷书简体" panose="03000509000000000000" pitchFamily="65" charset="-122"/>
              </a:rPr>
              <a:t>的</a:t>
            </a:r>
            <a:r>
              <a:rPr lang="zh-CN" altLang="en-US" dirty="0" smtClean="0">
                <a:latin typeface="方正北魏楷书简体" panose="03000509000000000000" pitchFamily="65" charset="-122"/>
                <a:ea typeface="方正北魏楷书简体" panose="03000509000000000000" pitchFamily="65" charset="-122"/>
              </a:rPr>
              <a:t>模拟</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翻译生成素材</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类</a:t>
            </a:r>
            <a:r>
              <a:rPr lang="en-US" altLang="zh-CN" dirty="0" smtClean="0">
                <a:latin typeface="方正北魏楷书简体" panose="03000509000000000000" pitchFamily="65" charset="-122"/>
                <a:ea typeface="方正北魏楷书简体" panose="03000509000000000000" pitchFamily="65" charset="-122"/>
              </a:rPr>
              <a:t>table</a:t>
            </a:r>
            <a:r>
              <a:rPr lang="zh-CN" altLang="en-US" dirty="0" smtClean="0">
                <a:latin typeface="方正北魏楷书简体" panose="03000509000000000000" pitchFamily="65" charset="-122"/>
                <a:ea typeface="方正北魏楷书简体" panose="03000509000000000000" pitchFamily="65" charset="-122"/>
              </a:rPr>
              <a:t>，包含</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类方法</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类字段</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实例方法</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实例字段</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只读的类信息表，用于运行时判断</a:t>
            </a:r>
            <a:r>
              <a:rPr lang="en-US" altLang="zh-CN" dirty="0" err="1" smtClean="0">
                <a:latin typeface="方正北魏楷书简体" panose="03000509000000000000" pitchFamily="65" charset="-122"/>
                <a:ea typeface="方正北魏楷书简体" panose="03000509000000000000" pitchFamily="65" charset="-122"/>
              </a:rPr>
              <a:t>Lualib</a:t>
            </a:r>
            <a:r>
              <a:rPr lang="zh-CN" altLang="en-US" dirty="0" smtClean="0">
                <a:latin typeface="方正北魏楷书简体" panose="03000509000000000000" pitchFamily="65" charset="-122"/>
                <a:ea typeface="方正北魏楷书简体" panose="03000509000000000000" pitchFamily="65" charset="-122"/>
              </a:rPr>
              <a:t>里的</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err="1" smtClean="0">
                <a:latin typeface="方正北魏楷书简体" panose="03000509000000000000" pitchFamily="65" charset="-122"/>
                <a:ea typeface="方正北魏楷书简体" panose="03000509000000000000" pitchFamily="65" charset="-122"/>
              </a:rPr>
              <a:t>defineclass</a:t>
            </a:r>
            <a:r>
              <a:rPr lang="zh-CN" altLang="en-US" dirty="0" smtClean="0">
                <a:latin typeface="方正北魏楷书简体" panose="03000509000000000000" pitchFamily="65" charset="-122"/>
                <a:ea typeface="方正北魏楷书简体" panose="03000509000000000000" pitchFamily="65" charset="-122"/>
              </a:rPr>
              <a:t>负责将素材转变成最终</a:t>
            </a:r>
            <a:r>
              <a:rPr lang="en-US" altLang="zh-CN" dirty="0" smtClean="0">
                <a:latin typeface="方正北魏楷书简体" panose="03000509000000000000" pitchFamily="65" charset="-122"/>
                <a:ea typeface="方正北魏楷书简体" panose="03000509000000000000" pitchFamily="65" charset="-122"/>
              </a:rPr>
              <a:t>class</a:t>
            </a:r>
          </a:p>
          <a:p>
            <a:pPr lvl="2"/>
            <a:r>
              <a:rPr lang="zh-CN" altLang="en-US" dirty="0" smtClean="0">
                <a:latin typeface="方正北魏楷书简体" panose="03000509000000000000" pitchFamily="65" charset="-122"/>
                <a:ea typeface="方正北魏楷书简体" panose="03000509000000000000" pitchFamily="65" charset="-122"/>
              </a:rPr>
              <a:t>主要工作是合并基类数据、构造与设置元表</a:t>
            </a:r>
            <a:endParaRPr lang="zh-CN" altLang="en-US" dirty="0">
              <a:latin typeface="方正北魏楷书简体" panose="03000509000000000000" pitchFamily="65" charset="-122"/>
              <a:ea typeface="方正北魏楷书简体" panose="03000509000000000000" pitchFamily="65" charset="-122"/>
            </a:endParaRPr>
          </a:p>
        </p:txBody>
      </p:sp>
      <p:pic>
        <p:nvPicPr>
          <p:cNvPr id="1026" name="Picture 2" descr="C:\Users\DREAMA~1\AppData\Local\Temp\SNAGHTML333aa6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9910" y="1410385"/>
            <a:ext cx="7356924" cy="48113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506827" y="1268187"/>
            <a:ext cx="4503516" cy="4724252"/>
          </a:xfrm>
        </p:spPr>
        <p:txBody>
          <a:bodyPr>
            <a:normAutofit lnSpcReduction="10000"/>
          </a:bodyPr>
          <a:lstStyle/>
          <a:p>
            <a:r>
              <a:rPr lang="en-US" altLang="zh-CN" dirty="0" smtClean="0">
                <a:latin typeface="方正北魏楷书简体" panose="03000509000000000000" pitchFamily="65" charset="-122"/>
                <a:ea typeface="方正北魏楷书简体" panose="03000509000000000000" pitchFamily="65" charset="-122"/>
              </a:rPr>
              <a:t>class</a:t>
            </a:r>
            <a:r>
              <a:rPr lang="zh-CN" altLang="en-US" dirty="0">
                <a:latin typeface="方正北魏楷书简体" panose="03000509000000000000" pitchFamily="65" charset="-122"/>
                <a:ea typeface="方正北魏楷书简体" panose="03000509000000000000" pitchFamily="65" charset="-122"/>
              </a:rPr>
              <a:t>的</a:t>
            </a:r>
            <a:r>
              <a:rPr lang="zh-CN" altLang="en-US" dirty="0" smtClean="0">
                <a:latin typeface="方正北魏楷书简体" panose="03000509000000000000" pitchFamily="65" charset="-122"/>
                <a:ea typeface="方正北魏楷书简体" panose="03000509000000000000" pitchFamily="65" charset="-122"/>
              </a:rPr>
              <a:t>模拟</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字段名称表的作用</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err="1" smtClean="0">
                <a:latin typeface="方正北魏楷书简体" panose="03000509000000000000" pitchFamily="65" charset="-122"/>
                <a:ea typeface="方正北魏楷书简体" panose="03000509000000000000" pitchFamily="65" charset="-122"/>
              </a:rPr>
              <a:t>Lua</a:t>
            </a:r>
            <a:r>
              <a:rPr lang="en-US" altLang="zh-CN" dirty="0" smtClean="0">
                <a:latin typeface="方正北魏楷书简体" panose="03000509000000000000" pitchFamily="65" charset="-122"/>
                <a:ea typeface="方正北魏楷书简体" panose="03000509000000000000" pitchFamily="65" charset="-122"/>
              </a:rPr>
              <a:t> table</a:t>
            </a:r>
            <a:r>
              <a:rPr lang="zh-CN" altLang="en-US" dirty="0" smtClean="0">
                <a:latin typeface="方正北魏楷书简体" panose="03000509000000000000" pitchFamily="65" charset="-122"/>
                <a:ea typeface="方正北魏楷书简体" panose="03000509000000000000" pitchFamily="65" charset="-122"/>
              </a:rPr>
              <a:t>在保存</a:t>
            </a:r>
            <a:r>
              <a:rPr lang="en-US" altLang="zh-CN" dirty="0" smtClean="0">
                <a:latin typeface="方正北魏楷书简体" panose="03000509000000000000" pitchFamily="65" charset="-122"/>
                <a:ea typeface="方正北魏楷书简体" panose="03000509000000000000" pitchFamily="65" charset="-122"/>
              </a:rPr>
              <a:t>key/value</a:t>
            </a:r>
            <a:r>
              <a:rPr lang="zh-CN" altLang="en-US" dirty="0" smtClean="0">
                <a:latin typeface="方正北魏楷书简体" panose="03000509000000000000" pitchFamily="65" charset="-122"/>
                <a:ea typeface="方正北魏楷书简体" panose="03000509000000000000" pitchFamily="65" charset="-122"/>
              </a:rPr>
              <a:t>时，如果值赋为</a:t>
            </a:r>
            <a:r>
              <a:rPr lang="en-US" altLang="zh-CN" dirty="0" smtClean="0">
                <a:latin typeface="方正北魏楷书简体" panose="03000509000000000000" pitchFamily="65" charset="-122"/>
                <a:ea typeface="方正北魏楷书简体" panose="03000509000000000000" pitchFamily="65" charset="-122"/>
              </a:rPr>
              <a:t>nil</a:t>
            </a:r>
            <a:r>
              <a:rPr lang="zh-CN" altLang="en-US" dirty="0" smtClean="0">
                <a:latin typeface="方正北魏楷书简体" panose="03000509000000000000" pitchFamily="65" charset="-122"/>
                <a:ea typeface="方正北魏楷书简体" panose="03000509000000000000" pitchFamily="65" charset="-122"/>
              </a:rPr>
              <a:t>，表示删除这个</a:t>
            </a:r>
            <a:r>
              <a:rPr lang="en-US" altLang="zh-CN" dirty="0" smtClean="0">
                <a:latin typeface="方正北魏楷书简体" panose="03000509000000000000" pitchFamily="65" charset="-122"/>
                <a:ea typeface="方正北魏楷书简体" panose="03000509000000000000" pitchFamily="65" charset="-122"/>
              </a:rPr>
              <a:t>key/value</a:t>
            </a:r>
          </a:p>
          <a:p>
            <a:pPr lvl="2"/>
            <a:r>
              <a:rPr lang="zh-CN" altLang="en-US" dirty="0" smtClean="0">
                <a:latin typeface="方正北魏楷书简体" panose="03000509000000000000" pitchFamily="65" charset="-122"/>
                <a:ea typeface="方正北魏楷书简体" panose="03000509000000000000" pitchFamily="65" charset="-122"/>
              </a:rPr>
              <a:t>那么一个类的某个字段为</a:t>
            </a:r>
            <a:r>
              <a:rPr lang="en-US" altLang="zh-CN" dirty="0" smtClean="0">
                <a:latin typeface="方正北魏楷书简体" panose="03000509000000000000" pitchFamily="65" charset="-122"/>
                <a:ea typeface="方正北魏楷书简体" panose="03000509000000000000" pitchFamily="65" charset="-122"/>
              </a:rPr>
              <a:t>nil</a:t>
            </a:r>
            <a:r>
              <a:rPr lang="zh-CN" altLang="en-US" dirty="0" smtClean="0">
                <a:latin typeface="方正北魏楷书简体" panose="03000509000000000000" pitchFamily="65" charset="-122"/>
                <a:ea typeface="方正北魏楷书简体" panose="03000509000000000000" pitchFamily="65" charset="-122"/>
              </a:rPr>
              <a:t>如何表示呢？</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访问不存在的字段时会触发元方法</a:t>
            </a:r>
            <a:r>
              <a:rPr lang="en-US" altLang="zh-CN" dirty="0" smtClean="0">
                <a:latin typeface="方正北魏楷书简体" panose="03000509000000000000" pitchFamily="65" charset="-122"/>
                <a:ea typeface="方正北魏楷书简体" panose="03000509000000000000" pitchFamily="65" charset="-122"/>
              </a:rPr>
              <a:t>__index</a:t>
            </a:r>
            <a:r>
              <a:rPr lang="zh-CN" altLang="en-US" dirty="0" smtClean="0">
                <a:latin typeface="方正北魏楷书简体" panose="03000509000000000000" pitchFamily="65" charset="-122"/>
                <a:ea typeface="方正北魏楷书简体" panose="03000509000000000000" pitchFamily="65" charset="-122"/>
              </a:rPr>
              <a:t>，但是如何知道是一次错误的访问，还是访问值为</a:t>
            </a:r>
            <a:r>
              <a:rPr lang="en-US" altLang="zh-CN" dirty="0" smtClean="0">
                <a:latin typeface="方正北魏楷书简体" panose="03000509000000000000" pitchFamily="65" charset="-122"/>
                <a:ea typeface="方正北魏楷书简体" panose="03000509000000000000" pitchFamily="65" charset="-122"/>
              </a:rPr>
              <a:t>nil</a:t>
            </a:r>
            <a:r>
              <a:rPr lang="zh-CN" altLang="en-US" dirty="0" smtClean="0">
                <a:latin typeface="方正北魏楷书简体" panose="03000509000000000000" pitchFamily="65" charset="-122"/>
                <a:ea typeface="方正北魏楷书简体" panose="03000509000000000000" pitchFamily="65" charset="-122"/>
              </a:rPr>
              <a:t>的字段呢</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一般</a:t>
            </a:r>
            <a:r>
              <a:rPr lang="en-US" altLang="zh-CN" dirty="0" smtClean="0">
                <a:latin typeface="方正北魏楷书简体" panose="03000509000000000000" pitchFamily="65" charset="-122"/>
                <a:ea typeface="方正北魏楷书简体" panose="03000509000000000000" pitchFamily="65" charset="-122"/>
              </a:rPr>
              <a:t>__index</a:t>
            </a:r>
            <a:r>
              <a:rPr lang="zh-CN" altLang="en-US" dirty="0" smtClean="0">
                <a:latin typeface="方正北魏楷书简体" panose="03000509000000000000" pitchFamily="65" charset="-122"/>
                <a:ea typeface="方正北魏楷书简体" panose="03000509000000000000" pitchFamily="65" charset="-122"/>
              </a:rPr>
              <a:t>里还用来模拟继承，此时通常是查询基类是否有这个名字的成员，这也会引起混淆</a:t>
            </a:r>
            <a:endParaRPr lang="zh-CN" altLang="en-US" dirty="0">
              <a:latin typeface="方正北魏楷书简体" panose="03000509000000000000" pitchFamily="65" charset="-122"/>
              <a:ea typeface="方正北魏楷书简体" panose="03000509000000000000" pitchFamily="65" charset="-122"/>
            </a:endParaRPr>
          </a:p>
          <a:p>
            <a:endParaRPr lang="zh-CN" altLang="en-US" dirty="0">
              <a:latin typeface="方正北魏楷书简体" panose="03000509000000000000" pitchFamily="65" charset="-122"/>
              <a:ea typeface="方正北魏楷书简体" panose="03000509000000000000" pitchFamily="65" charset="-122"/>
            </a:endParaRPr>
          </a:p>
        </p:txBody>
      </p:sp>
      <p:pic>
        <p:nvPicPr>
          <p:cNvPr id="2050" name="Picture 2" descr="C:\Users\DREAMA~1\AppData\Local\Temp\SNAGHTML1a218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8300" y="1311827"/>
            <a:ext cx="6798528" cy="4508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en-US" altLang="zh-CN" dirty="0">
                <a:latin typeface="方正北魏楷书简体" panose="03000509000000000000" pitchFamily="65" charset="-122"/>
                <a:ea typeface="方正北魏楷书简体" panose="03000509000000000000" pitchFamily="65" charset="-122"/>
              </a:rPr>
              <a:t>class</a:t>
            </a:r>
            <a:r>
              <a:rPr lang="zh-CN" altLang="en-US" dirty="0">
                <a:latin typeface="方正北魏楷书简体" panose="03000509000000000000" pitchFamily="65" charset="-122"/>
                <a:ea typeface="方正北魏楷书简体" panose="03000509000000000000" pitchFamily="65" charset="-122"/>
              </a:rPr>
              <a:t>的模拟</a:t>
            </a:r>
            <a:endParaRPr lang="en-US" altLang="zh-CN" dirty="0">
              <a:latin typeface="方正北魏楷书简体" panose="03000509000000000000" pitchFamily="65" charset="-122"/>
              <a:ea typeface="方正北魏楷书简体" panose="03000509000000000000" pitchFamily="65" charset="-122"/>
            </a:endParaRPr>
          </a:p>
          <a:p>
            <a:pPr lvl="1"/>
            <a:r>
              <a:rPr lang="en-US" altLang="zh-CN" sz="1600" dirty="0">
                <a:latin typeface="方正北魏楷书简体" panose="03000509000000000000" pitchFamily="65" charset="-122"/>
                <a:ea typeface="方正北魏楷书简体" panose="03000509000000000000" pitchFamily="65" charset="-122"/>
              </a:rPr>
              <a:t>C#</a:t>
            </a:r>
            <a:r>
              <a:rPr lang="zh-CN" altLang="en-US" sz="1600" dirty="0">
                <a:latin typeface="方正北魏楷书简体" panose="03000509000000000000" pitchFamily="65" charset="-122"/>
                <a:ea typeface="方正北魏楷书简体" panose="03000509000000000000" pitchFamily="65" charset="-122"/>
              </a:rPr>
              <a:t>对象按偏移访问数据</a:t>
            </a:r>
            <a:endParaRPr lang="en-US" altLang="zh-CN" sz="1600" dirty="0">
              <a:latin typeface="方正北魏楷书简体" panose="03000509000000000000" pitchFamily="65" charset="-122"/>
              <a:ea typeface="方正北魏楷书简体" panose="03000509000000000000" pitchFamily="65" charset="-122"/>
            </a:endParaRPr>
          </a:p>
          <a:p>
            <a:pPr lvl="1"/>
            <a:r>
              <a:rPr lang="en-US" altLang="zh-CN" sz="1600" dirty="0" err="1">
                <a:latin typeface="方正北魏楷书简体" panose="03000509000000000000" pitchFamily="65" charset="-122"/>
                <a:ea typeface="方正北魏楷书简体" panose="03000509000000000000" pitchFamily="65" charset="-122"/>
              </a:rPr>
              <a:t>Lua</a:t>
            </a:r>
            <a:r>
              <a:rPr lang="zh-CN" altLang="en-US" sz="1600" dirty="0">
                <a:latin typeface="方正北魏楷书简体" panose="03000509000000000000" pitchFamily="65" charset="-122"/>
                <a:ea typeface="方正北魏楷书简体" panose="03000509000000000000" pitchFamily="65" charset="-122"/>
              </a:rPr>
              <a:t>对象按名称访问数据</a:t>
            </a:r>
            <a:endParaRPr lang="en-US" altLang="zh-CN" sz="1600" dirty="0">
              <a:latin typeface="方正北魏楷书简体" panose="03000509000000000000" pitchFamily="65" charset="-122"/>
              <a:ea typeface="方正北魏楷书简体" panose="03000509000000000000" pitchFamily="65" charset="-122"/>
            </a:endParaRPr>
          </a:p>
          <a:p>
            <a:pPr lvl="2"/>
            <a:r>
              <a:rPr lang="zh-CN" altLang="en-US" sz="1600" dirty="0">
                <a:latin typeface="方正北魏楷书简体" panose="03000509000000000000" pitchFamily="65" charset="-122"/>
                <a:ea typeface="方正北魏楷书简体" panose="03000509000000000000" pitchFamily="65" charset="-122"/>
              </a:rPr>
              <a:t>不能使用基类子对象</a:t>
            </a:r>
            <a:endParaRPr lang="en-US" altLang="zh-CN" sz="1600" dirty="0">
              <a:latin typeface="方正北魏楷书简体" panose="03000509000000000000" pitchFamily="65" charset="-122"/>
              <a:ea typeface="方正北魏楷书简体" panose="03000509000000000000" pitchFamily="65" charset="-122"/>
            </a:endParaRPr>
          </a:p>
          <a:p>
            <a:pPr lvl="2"/>
            <a:r>
              <a:rPr lang="zh-CN" altLang="en-US" sz="1600" dirty="0">
                <a:latin typeface="方正北魏楷书简体" panose="03000509000000000000" pitchFamily="65" charset="-122"/>
                <a:ea typeface="方正北魏楷书简体" panose="03000509000000000000" pitchFamily="65" charset="-122"/>
              </a:rPr>
              <a:t>任何时候</a:t>
            </a:r>
            <a:r>
              <a:rPr lang="en-US" altLang="zh-CN" sz="1600" dirty="0">
                <a:latin typeface="方正北魏楷书简体" panose="03000509000000000000" pitchFamily="65" charset="-122"/>
                <a:ea typeface="方正北魏楷书简体" panose="03000509000000000000" pitchFamily="65" charset="-122"/>
              </a:rPr>
              <a:t>this</a:t>
            </a:r>
            <a:r>
              <a:rPr lang="zh-CN" altLang="en-US" sz="1600" dirty="0">
                <a:latin typeface="方正北魏楷书简体" panose="03000509000000000000" pitchFamily="65" charset="-122"/>
                <a:ea typeface="方正北魏楷书简体" panose="03000509000000000000" pitchFamily="65" charset="-122"/>
              </a:rPr>
              <a:t>都是当前对象</a:t>
            </a:r>
            <a:endParaRPr lang="en-US" altLang="zh-CN" sz="1600" dirty="0">
              <a:latin typeface="方正北魏楷书简体" panose="03000509000000000000" pitchFamily="65" charset="-122"/>
              <a:ea typeface="方正北魏楷书简体" panose="03000509000000000000" pitchFamily="65" charset="-122"/>
            </a:endParaRPr>
          </a:p>
          <a:p>
            <a:pPr lvl="3"/>
            <a:r>
              <a:rPr lang="zh-CN" altLang="en-US" dirty="0">
                <a:latin typeface="方正北魏楷书简体" panose="03000509000000000000" pitchFamily="65" charset="-122"/>
                <a:ea typeface="方正北魏楷书简体" panose="03000509000000000000" pitchFamily="65" charset="-122"/>
              </a:rPr>
              <a:t>不能有重名数据</a:t>
            </a:r>
            <a:endParaRPr lang="en-US" altLang="zh-CN" dirty="0">
              <a:latin typeface="方正北魏楷书简体" panose="03000509000000000000" pitchFamily="65" charset="-122"/>
              <a:ea typeface="方正北魏楷书简体" panose="03000509000000000000" pitchFamily="65" charset="-122"/>
            </a:endParaRPr>
          </a:p>
          <a:p>
            <a:pPr lvl="3"/>
            <a:r>
              <a:rPr lang="zh-CN" altLang="en-US" dirty="0">
                <a:latin typeface="方正北魏楷书简体" panose="03000509000000000000" pitchFamily="65" charset="-122"/>
                <a:ea typeface="方正北魏楷书简体" panose="03000509000000000000" pitchFamily="65" charset="-122"/>
              </a:rPr>
              <a:t>不能有重名方法（</a:t>
            </a:r>
            <a:r>
              <a:rPr lang="en-US" altLang="zh-CN" dirty="0">
                <a:latin typeface="方正北魏楷书简体" panose="03000509000000000000" pitchFamily="65" charset="-122"/>
                <a:ea typeface="方正北魏楷书简体" panose="03000509000000000000" pitchFamily="65" charset="-122"/>
              </a:rPr>
              <a:t>new</a:t>
            </a:r>
            <a:r>
              <a:rPr lang="zh-CN" altLang="en-US" dirty="0">
                <a:latin typeface="方正北魏楷书简体" panose="03000509000000000000" pitchFamily="65" charset="-122"/>
                <a:ea typeface="方正北魏楷书简体" panose="03000509000000000000" pitchFamily="65" charset="-122"/>
              </a:rPr>
              <a:t>修饰）</a:t>
            </a:r>
            <a:endParaRPr lang="en-US" altLang="zh-CN" dirty="0">
              <a:latin typeface="方正北魏楷书简体" panose="03000509000000000000" pitchFamily="65" charset="-122"/>
              <a:ea typeface="方正北魏楷书简体" panose="03000509000000000000" pitchFamily="65" charset="-122"/>
            </a:endParaRPr>
          </a:p>
          <a:p>
            <a:pPr lvl="1"/>
            <a:r>
              <a:rPr lang="zh-CN" altLang="en-US" sz="1600" dirty="0">
                <a:latin typeface="方正北魏楷书简体" panose="03000509000000000000" pitchFamily="65" charset="-122"/>
                <a:ea typeface="方正北魏楷书简体" panose="03000509000000000000" pitchFamily="65" charset="-122"/>
              </a:rPr>
              <a:t>继承</a:t>
            </a:r>
            <a:endParaRPr lang="en-US" altLang="zh-CN" sz="1600" dirty="0">
              <a:latin typeface="方正北魏楷书简体" panose="03000509000000000000" pitchFamily="65" charset="-122"/>
              <a:ea typeface="方正北魏楷书简体" panose="03000509000000000000" pitchFamily="65" charset="-122"/>
            </a:endParaRPr>
          </a:p>
          <a:p>
            <a:pPr lvl="2"/>
            <a:r>
              <a:rPr lang="en-US" altLang="zh-CN" sz="1600" dirty="0" err="1">
                <a:latin typeface="方正北魏楷书简体" panose="03000509000000000000" pitchFamily="65" charset="-122"/>
                <a:ea typeface="方正北魏楷书简体" panose="03000509000000000000" pitchFamily="65" charset="-122"/>
              </a:rPr>
              <a:t>lua</a:t>
            </a:r>
            <a:r>
              <a:rPr lang="zh-CN" altLang="en-US" sz="1600" dirty="0">
                <a:latin typeface="方正北魏楷书简体" panose="03000509000000000000" pitchFamily="65" charset="-122"/>
                <a:ea typeface="方正北魏楷书简体" panose="03000509000000000000" pitchFamily="65" charset="-122"/>
              </a:rPr>
              <a:t>基类数据合并到子类对象</a:t>
            </a:r>
            <a:endParaRPr lang="en-US" altLang="zh-CN" sz="1600" dirty="0">
              <a:latin typeface="方正北魏楷书简体" panose="03000509000000000000" pitchFamily="65" charset="-122"/>
              <a:ea typeface="方正北魏楷书简体" panose="03000509000000000000" pitchFamily="65" charset="-122"/>
            </a:endParaRPr>
          </a:p>
          <a:p>
            <a:pPr lvl="3"/>
            <a:r>
              <a:rPr lang="zh-CN" altLang="en-US" dirty="0">
                <a:latin typeface="方正北魏楷书简体" panose="03000509000000000000" pitchFamily="65" charset="-122"/>
                <a:ea typeface="方正北魏楷书简体" panose="03000509000000000000" pitchFamily="65" charset="-122"/>
              </a:rPr>
              <a:t>无</a:t>
            </a:r>
            <a:r>
              <a:rPr lang="en-US" altLang="zh-CN" dirty="0" err="1">
                <a:latin typeface="方正北魏楷书简体" panose="03000509000000000000" pitchFamily="65" charset="-122"/>
                <a:ea typeface="方正北魏楷书简体" panose="03000509000000000000" pitchFamily="65" charset="-122"/>
              </a:rPr>
              <a:t>lua</a:t>
            </a:r>
            <a:r>
              <a:rPr lang="zh-CN" altLang="en-US" dirty="0">
                <a:latin typeface="方正北魏楷书简体" panose="03000509000000000000" pitchFamily="65" charset="-122"/>
                <a:ea typeface="方正北魏楷书简体" panose="03000509000000000000" pitchFamily="65" charset="-122"/>
              </a:rPr>
              <a:t>基类子对象</a:t>
            </a:r>
            <a:endParaRPr lang="en-US" altLang="zh-CN" dirty="0">
              <a:latin typeface="方正北魏楷书简体" panose="03000509000000000000" pitchFamily="65" charset="-122"/>
              <a:ea typeface="方正北魏楷书简体" panose="03000509000000000000" pitchFamily="65" charset="-122"/>
            </a:endParaRPr>
          </a:p>
          <a:p>
            <a:pPr lvl="2"/>
            <a:r>
              <a:rPr lang="en-US" altLang="zh-CN" sz="1600" dirty="0">
                <a:latin typeface="方正北魏楷书简体" panose="03000509000000000000" pitchFamily="65" charset="-122"/>
                <a:ea typeface="方正北魏楷书简体" panose="03000509000000000000" pitchFamily="65" charset="-122"/>
              </a:rPr>
              <a:t>C#</a:t>
            </a:r>
            <a:r>
              <a:rPr lang="zh-CN" altLang="en-US" sz="1600" dirty="0">
                <a:latin typeface="方正北魏楷书简体" panose="03000509000000000000" pitchFamily="65" charset="-122"/>
                <a:ea typeface="方正北魏楷书简体" panose="03000509000000000000" pitchFamily="65" charset="-122"/>
              </a:rPr>
              <a:t>基类创建基类子对象</a:t>
            </a:r>
            <a:endParaRPr lang="en-US" altLang="zh-CN" sz="1600" dirty="0">
              <a:latin typeface="方正北魏楷书简体" panose="03000509000000000000" pitchFamily="65" charset="-122"/>
              <a:ea typeface="方正北魏楷书简体" panose="03000509000000000000" pitchFamily="65" charset="-122"/>
            </a:endParaRPr>
          </a:p>
          <a:p>
            <a:pPr lvl="3"/>
            <a:r>
              <a:rPr lang="en-US" altLang="zh-CN" dirty="0" err="1">
                <a:latin typeface="方正北魏楷书简体" panose="03000509000000000000" pitchFamily="65" charset="-122"/>
                <a:ea typeface="方正北魏楷书简体" panose="03000509000000000000" pitchFamily="65" charset="-122"/>
              </a:rPr>
              <a:t>c#</a:t>
            </a:r>
            <a:r>
              <a:rPr lang="zh-CN" altLang="en-US" dirty="0">
                <a:latin typeface="方正北魏楷书简体" panose="03000509000000000000" pitchFamily="65" charset="-122"/>
                <a:ea typeface="方正北魏楷书简体" panose="03000509000000000000" pitchFamily="65" charset="-122"/>
              </a:rPr>
              <a:t>继承无法实现虚函数机制</a:t>
            </a:r>
            <a:endParaRPr lang="en-US" altLang="zh-CN" dirty="0">
              <a:latin typeface="方正北魏楷书简体" panose="03000509000000000000" pitchFamily="65" charset="-122"/>
              <a:ea typeface="方正北魏楷书简体" panose="03000509000000000000" pitchFamily="65" charset="-122"/>
            </a:endParaRPr>
          </a:p>
          <a:p>
            <a:pPr lvl="1"/>
            <a:endParaRPr lang="zh-CN" altLang="en-US" dirty="0">
              <a:latin typeface="方正北魏楷书简体" panose="03000509000000000000" pitchFamily="65" charset="-122"/>
              <a:ea typeface="方正北魏楷书简体" panose="03000509000000000000" pitchFamily="65" charset="-122"/>
            </a:endParaRPr>
          </a:p>
        </p:txBody>
      </p:sp>
      <p:pic>
        <p:nvPicPr>
          <p:cNvPr id="1026" name="Picture 2" descr="C:\Users\DREAMA~1\AppData\Local\Temp\SNAGHTML28e70d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0203" y="1320192"/>
            <a:ext cx="7226842" cy="44891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class</a:t>
            </a:r>
            <a:r>
              <a:rPr lang="zh-CN" altLang="en-US" dirty="0">
                <a:latin typeface="方正北魏楷书简体" panose="03000509000000000000" pitchFamily="65" charset="-122"/>
                <a:ea typeface="方正北魏楷书简体" panose="03000509000000000000" pitchFamily="65" charset="-122"/>
              </a:rPr>
              <a:t>的</a:t>
            </a:r>
            <a:r>
              <a:rPr lang="zh-CN" altLang="en-US" dirty="0" smtClean="0">
                <a:latin typeface="方正北魏楷书简体" panose="03000509000000000000" pitchFamily="65" charset="-122"/>
                <a:ea typeface="方正北魏楷书简体" panose="03000509000000000000" pitchFamily="65" charset="-122"/>
              </a:rPr>
              <a:t>模拟</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虚函数语义实现</a:t>
            </a:r>
            <a:endParaRPr lang="zh-CN" altLang="en-US" dirty="0">
              <a:latin typeface="方正北魏楷书简体" panose="03000509000000000000" pitchFamily="65" charset="-122"/>
              <a:ea typeface="方正北魏楷书简体" panose="03000509000000000000" pitchFamily="65" charset="-122"/>
            </a:endParaRPr>
          </a:p>
          <a:p>
            <a:endParaRPr lang="zh-CN" altLang="en-US" dirty="0">
              <a:latin typeface="方正北魏楷书简体" panose="03000509000000000000" pitchFamily="65" charset="-122"/>
              <a:ea typeface="方正北魏楷书简体" panose="03000509000000000000" pitchFamily="65" charset="-122"/>
            </a:endParaRPr>
          </a:p>
        </p:txBody>
      </p:sp>
      <p:sp>
        <p:nvSpPr>
          <p:cNvPr id="5" name="右箭头 4"/>
          <p:cNvSpPr/>
          <p:nvPr/>
        </p:nvSpPr>
        <p:spPr>
          <a:xfrm>
            <a:off x="2642719" y="4202531"/>
            <a:ext cx="540899" cy="323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257667" y="2649571"/>
            <a:ext cx="2259287" cy="3428934"/>
          </a:xfrm>
          <a:prstGeom prst="rect">
            <a:avLst/>
          </a:prstGeom>
          <a:ln>
            <a:solidFill>
              <a:srgbClr val="0070C0"/>
            </a:solidFill>
          </a:ln>
        </p:spPr>
      </p:pic>
      <p:pic>
        <p:nvPicPr>
          <p:cNvPr id="7" name="Picture 2" descr="C:\Users\DREAMA~1\AppData\Local\Temp\SNAGHTML3ccf7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998" y="2255592"/>
            <a:ext cx="8430386" cy="4238873"/>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lnSpcReduction="10000"/>
          </a:bodyPr>
          <a:lstStyle/>
          <a:p>
            <a:r>
              <a:rPr lang="zh-CN" altLang="en-US" dirty="0" smtClean="0">
                <a:latin typeface="方正北魏楷书简体" panose="03000509000000000000" pitchFamily="65" charset="-122"/>
                <a:ea typeface="方正北魏楷书简体" panose="03000509000000000000" pitchFamily="65" charset="-122"/>
              </a:rPr>
              <a:t>容器迭代器</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数组与</a:t>
            </a:r>
            <a:r>
              <a:rPr lang="en-US" altLang="zh-CN" dirty="0" err="1" smtClean="0">
                <a:latin typeface="方正北魏楷书简体" panose="03000509000000000000" pitchFamily="65" charset="-122"/>
                <a:ea typeface="方正北魏楷书简体" panose="03000509000000000000" pitchFamily="65" charset="-122"/>
              </a:rPr>
              <a:t>Ilist</a:t>
            </a:r>
            <a:r>
              <a:rPr lang="zh-CN" altLang="en-US" dirty="0" smtClean="0">
                <a:latin typeface="方正北魏楷书简体" panose="03000509000000000000" pitchFamily="65" charset="-122"/>
                <a:ea typeface="方正北魏楷书简体" panose="03000509000000000000" pitchFamily="65" charset="-122"/>
              </a:rPr>
              <a:t>的</a:t>
            </a:r>
            <a:r>
              <a:rPr lang="en-US" altLang="zh-CN" dirty="0" err="1" smtClean="0">
                <a:latin typeface="方正北魏楷书简体" panose="03000509000000000000" pitchFamily="65" charset="-122"/>
                <a:ea typeface="方正北魏楷书简体" panose="03000509000000000000" pitchFamily="65" charset="-122"/>
              </a:rPr>
              <a:t>foreach</a:t>
            </a:r>
            <a:r>
              <a:rPr lang="zh-CN" altLang="en-US" dirty="0" smtClean="0">
                <a:latin typeface="方正北魏楷书简体" panose="03000509000000000000" pitchFamily="65" charset="-122"/>
                <a:ea typeface="方正北魏楷书简体" panose="03000509000000000000" pitchFamily="65" charset="-122"/>
              </a:rPr>
              <a:t>翻译为按下标访问的</a:t>
            </a:r>
            <a:r>
              <a:rPr lang="en-US" altLang="zh-CN" dirty="0" smtClean="0">
                <a:latin typeface="方正北魏楷书简体" panose="03000509000000000000" pitchFamily="65" charset="-122"/>
                <a:ea typeface="方正北魏楷书简体" panose="03000509000000000000" pitchFamily="65" charset="-122"/>
              </a:rPr>
              <a:t>for</a:t>
            </a:r>
            <a:r>
              <a:rPr lang="zh-CN" altLang="en-US" dirty="0" smtClean="0">
                <a:latin typeface="方正北魏楷书简体" panose="03000509000000000000" pitchFamily="65" charset="-122"/>
                <a:ea typeface="方正北魏楷书简体" panose="03000509000000000000" pitchFamily="65" charset="-122"/>
              </a:rPr>
              <a:t>语句</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字典的</a:t>
            </a:r>
            <a:r>
              <a:rPr lang="en-US" altLang="zh-CN" dirty="0" err="1" smtClean="0">
                <a:latin typeface="方正北魏楷书简体" panose="03000509000000000000" pitchFamily="65" charset="-122"/>
                <a:ea typeface="方正北魏楷书简体" panose="03000509000000000000" pitchFamily="65" charset="-122"/>
              </a:rPr>
              <a:t>foreach</a:t>
            </a:r>
            <a:r>
              <a:rPr lang="zh-CN" altLang="en-US" dirty="0" smtClean="0">
                <a:latin typeface="方正北魏楷书简体" panose="03000509000000000000" pitchFamily="65" charset="-122"/>
                <a:ea typeface="方正北魏楷书简体" panose="03000509000000000000" pitchFamily="65" charset="-122"/>
              </a:rPr>
              <a:t>语句翻译为</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的</a:t>
            </a:r>
            <a:r>
              <a:rPr lang="en-US" altLang="zh-CN" dirty="0" smtClean="0">
                <a:latin typeface="方正北魏楷书简体" panose="03000509000000000000" pitchFamily="65" charset="-122"/>
                <a:ea typeface="方正北魏楷书简体" panose="03000509000000000000" pitchFamily="65" charset="-122"/>
              </a:rPr>
              <a:t>for…in</a:t>
            </a:r>
            <a:r>
              <a:rPr lang="zh-CN" altLang="en-US" dirty="0" smtClean="0">
                <a:latin typeface="方正北魏楷书简体" panose="03000509000000000000" pitchFamily="65" charset="-122"/>
                <a:ea typeface="方正北魏楷书简体" panose="03000509000000000000" pitchFamily="65" charset="-122"/>
              </a:rPr>
              <a:t>语句，</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里是</a:t>
            </a:r>
            <a:r>
              <a:rPr lang="en-US" altLang="zh-CN" dirty="0" err="1" smtClean="0">
                <a:latin typeface="方正北魏楷书简体" panose="03000509000000000000" pitchFamily="65" charset="-122"/>
                <a:ea typeface="方正北魏楷书简体" panose="03000509000000000000" pitchFamily="65" charset="-122"/>
              </a:rPr>
              <a:t>IEnumerator</a:t>
            </a:r>
            <a:r>
              <a:rPr lang="zh-CN" altLang="en-US" dirty="0" smtClean="0">
                <a:latin typeface="方正北魏楷书简体" panose="03000509000000000000" pitchFamily="65" charset="-122"/>
                <a:ea typeface="方正北魏楷书简体" panose="03000509000000000000" pitchFamily="65" charset="-122"/>
              </a:rPr>
              <a:t>接口，</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是一个迭代器函数，这里需要进行适配</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由于迭代器函数每次循环时要创建，这里会产生</a:t>
            </a:r>
            <a:r>
              <a:rPr lang="en-US" altLang="zh-CN" dirty="0" smtClean="0">
                <a:latin typeface="方正北魏楷书简体" panose="03000509000000000000" pitchFamily="65" charset="-122"/>
                <a:ea typeface="方正北魏楷书简体" panose="03000509000000000000" pitchFamily="65" charset="-122"/>
              </a:rPr>
              <a:t>GC</a:t>
            </a:r>
            <a:endParaRPr lang="en-US" altLang="zh-CN" dirty="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通过在字典对象上记录迭代器实例来重用迭代器函数</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另外迭代器函数重用需要可以重置迭代到初始位置</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翻译时借助</a:t>
            </a:r>
            <a:r>
              <a:rPr lang="en-US" altLang="zh-CN" dirty="0" smtClean="0">
                <a:latin typeface="方正北魏楷书简体" panose="03000509000000000000" pitchFamily="65" charset="-122"/>
                <a:ea typeface="方正北魏楷书简体" panose="03000509000000000000" pitchFamily="65" charset="-122"/>
              </a:rPr>
              <a:t>3</a:t>
            </a:r>
            <a:r>
              <a:rPr lang="zh-CN" altLang="en-US" dirty="0" smtClean="0">
                <a:latin typeface="方正北魏楷书简体" panose="03000509000000000000" pitchFamily="65" charset="-122"/>
                <a:ea typeface="方正北魏楷书简体" panose="03000509000000000000" pitchFamily="65" charset="-122"/>
              </a:rPr>
              <a:t>个函数完成分配、使用与回收</a:t>
            </a:r>
            <a:endParaRPr lang="en-US" altLang="zh-CN" dirty="0" smtClean="0">
              <a:latin typeface="方正北魏楷书简体" panose="03000509000000000000" pitchFamily="65" charset="-122"/>
              <a:ea typeface="方正北魏楷书简体" panose="03000509000000000000" pitchFamily="65" charset="-122"/>
            </a:endParaRPr>
          </a:p>
          <a:p>
            <a:pPr lvl="3"/>
            <a:r>
              <a:rPr lang="en-US" altLang="zh-CN" dirty="0" err="1" smtClean="0">
                <a:latin typeface="方正北魏楷书简体" panose="03000509000000000000" pitchFamily="65" charset="-122"/>
                <a:ea typeface="方正北魏楷书简体" panose="03000509000000000000" pitchFamily="65" charset="-122"/>
              </a:rPr>
              <a:t>newiterator</a:t>
            </a:r>
            <a:endParaRPr lang="en-US" altLang="zh-CN" dirty="0" smtClean="0">
              <a:latin typeface="方正北魏楷书简体" panose="03000509000000000000" pitchFamily="65" charset="-122"/>
              <a:ea typeface="方正北魏楷书简体" panose="03000509000000000000" pitchFamily="65" charset="-122"/>
            </a:endParaRPr>
          </a:p>
          <a:p>
            <a:pPr lvl="3"/>
            <a:r>
              <a:rPr lang="en-US" altLang="zh-CN" dirty="0" err="1" smtClean="0">
                <a:latin typeface="方正北魏楷书简体" panose="03000509000000000000" pitchFamily="65" charset="-122"/>
                <a:ea typeface="方正北魏楷书简体" panose="03000509000000000000" pitchFamily="65" charset="-122"/>
              </a:rPr>
              <a:t>getiterator</a:t>
            </a:r>
            <a:endParaRPr lang="en-US" altLang="zh-CN" dirty="0" smtClean="0">
              <a:latin typeface="方正北魏楷书简体" panose="03000509000000000000" pitchFamily="65" charset="-122"/>
              <a:ea typeface="方正北魏楷书简体" panose="03000509000000000000" pitchFamily="65" charset="-122"/>
            </a:endParaRPr>
          </a:p>
          <a:p>
            <a:pPr lvl="3"/>
            <a:r>
              <a:rPr lang="en-US" altLang="zh-CN" dirty="0" err="1" smtClean="0">
                <a:latin typeface="方正北魏楷书简体" panose="03000509000000000000" pitchFamily="65" charset="-122"/>
                <a:ea typeface="方正北魏楷书简体" panose="03000509000000000000" pitchFamily="65" charset="-122"/>
              </a:rPr>
              <a:t>recycleiterator</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实际分配与回收的是一个</a:t>
            </a:r>
            <a:r>
              <a:rPr lang="en-US" altLang="zh-CN" dirty="0" smtClean="0">
                <a:latin typeface="方正北魏楷书简体" panose="03000509000000000000" pitchFamily="65" charset="-122"/>
                <a:ea typeface="方正北魏楷书简体" panose="03000509000000000000" pitchFamily="65" charset="-122"/>
              </a:rPr>
              <a:t>table</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rPr>
              <a:t>iter</a:t>
            </a:r>
            <a:r>
              <a:rPr lang="en-US" altLang="zh-CN" dirty="0" smtClean="0">
                <a:latin typeface="方正北魏楷书简体" panose="03000509000000000000" pitchFamily="65" charset="-122"/>
                <a:ea typeface="方正北魏楷书简体" panose="03000509000000000000" pitchFamily="65" charset="-122"/>
              </a:rPr>
              <a:t>, </a:t>
            </a:r>
            <a:r>
              <a:rPr lang="en-US" altLang="zh-CN" dirty="0" err="1">
                <a:latin typeface="方正北魏楷书简体" panose="03000509000000000000" pitchFamily="65" charset="-122"/>
                <a:ea typeface="方正北魏楷书简体" panose="03000509000000000000" pitchFamily="65" charset="-122"/>
              </a:rPr>
              <a:t>enumer</a:t>
            </a:r>
            <a:r>
              <a:rPr lang="en-US" altLang="zh-CN" dirty="0">
                <a:latin typeface="方正北魏楷书简体" panose="03000509000000000000" pitchFamily="65" charset="-122"/>
                <a:ea typeface="方正北魏楷书简体" panose="03000509000000000000" pitchFamily="65" charset="-122"/>
              </a:rPr>
              <a:t>, </a:t>
            </a:r>
            <a:r>
              <a:rPr lang="en-US" altLang="zh-CN" dirty="0" err="1" smtClean="0">
                <a:latin typeface="方正北魏楷书简体" panose="03000509000000000000" pitchFamily="65" charset="-122"/>
                <a:ea typeface="方正北魏楷书简体" panose="03000509000000000000" pitchFamily="65" charset="-122"/>
              </a:rPr>
              <a:t>dict</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，迭代器函数是其中一个元素，其它元素用来重置迭代器到初始位置和关联迭代器对象池</a:t>
            </a:r>
            <a:endParaRPr lang="en-US" altLang="zh-CN" dirty="0" smtClean="0">
              <a:latin typeface="方正北魏楷书简体" panose="03000509000000000000" pitchFamily="65" charset="-122"/>
              <a:ea typeface="方正北魏楷书简体" panose="03000509000000000000" pitchFamily="65" charset="-122"/>
            </a:endParaRPr>
          </a:p>
          <a:p>
            <a:pPr lvl="2"/>
            <a:endParaRPr lang="zh-CN" altLang="en-US" dirty="0">
              <a:latin typeface="方正北魏楷书简体" panose="03000509000000000000" pitchFamily="65" charset="-122"/>
              <a:ea typeface="方正北魏楷书简体" panose="03000509000000000000" pitchFamily="65" charset="-122"/>
            </a:endParaRPr>
          </a:p>
          <a:p>
            <a:endParaRPr lang="zh-CN" altLang="en-US" dirty="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3011379" y="2303788"/>
            <a:ext cx="8827601" cy="1581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268187"/>
            <a:ext cx="3908196" cy="4351338"/>
          </a:xfrm>
        </p:spPr>
        <p:txBody>
          <a:bodyPr/>
          <a:lstStyle/>
          <a:p>
            <a:r>
              <a:rPr lang="zh-CN" altLang="en-US" dirty="0" smtClean="0">
                <a:latin typeface="方正北魏楷书简体" panose="03000509000000000000" pitchFamily="65" charset="-122"/>
                <a:ea typeface="方正北魏楷书简体" panose="03000509000000000000" pitchFamily="65" charset="-122"/>
              </a:rPr>
              <a:t>容器迭代器</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迭代器与</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迭代器还有一个语义差异是</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迭代器返回</a:t>
            </a:r>
            <a:r>
              <a:rPr lang="en-US" altLang="zh-CN" dirty="0" smtClean="0">
                <a:latin typeface="方正北魏楷书简体" panose="03000509000000000000" pitchFamily="65" charset="-122"/>
                <a:ea typeface="方正北魏楷书简体" panose="03000509000000000000" pitchFamily="65" charset="-122"/>
              </a:rPr>
              <a:t>nil</a:t>
            </a:r>
            <a:r>
              <a:rPr lang="zh-CN" altLang="en-US" dirty="0" smtClean="0">
                <a:latin typeface="方正北魏楷书简体" panose="03000509000000000000" pitchFamily="65" charset="-122"/>
                <a:ea typeface="方正北魏楷书简体" panose="03000509000000000000" pitchFamily="65" charset="-122"/>
              </a:rPr>
              <a:t>就代表结束，这样如果容器里有空值就会提前迭代结束</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定义一个</a:t>
            </a:r>
            <a:r>
              <a:rPr lang="en-US" altLang="zh-CN" dirty="0" smtClean="0">
                <a:latin typeface="方正北魏楷书简体" panose="03000509000000000000" pitchFamily="65" charset="-122"/>
                <a:ea typeface="方正北魏楷书简体" panose="03000509000000000000" pitchFamily="65" charset="-122"/>
              </a:rPr>
              <a:t>__Cs2Lua_nil</a:t>
            </a:r>
            <a:r>
              <a:rPr lang="zh-CN" altLang="en-US" dirty="0" smtClean="0">
                <a:latin typeface="方正北魏楷书简体" panose="03000509000000000000" pitchFamily="65" charset="-122"/>
                <a:ea typeface="方正北魏楷书简体" panose="03000509000000000000" pitchFamily="65" charset="-122"/>
              </a:rPr>
              <a:t>变量来表示容器里的</a:t>
            </a:r>
            <a:r>
              <a:rPr lang="en-US" altLang="zh-CN" dirty="0" smtClean="0">
                <a:latin typeface="方正北魏楷书简体" panose="03000509000000000000" pitchFamily="65" charset="-122"/>
                <a:ea typeface="方正北魏楷书简体" panose="03000509000000000000" pitchFamily="65" charset="-122"/>
              </a:rPr>
              <a:t>nil</a:t>
            </a:r>
            <a:r>
              <a:rPr lang="zh-CN" altLang="en-US" dirty="0" smtClean="0">
                <a:latin typeface="方正北魏楷书简体" panose="03000509000000000000" pitchFamily="65" charset="-122"/>
                <a:ea typeface="方正北魏楷书简体" panose="03000509000000000000" pitchFamily="65" charset="-122"/>
              </a:rPr>
              <a:t>元素，然后在</a:t>
            </a:r>
            <a:r>
              <a:rPr lang="en-US" altLang="zh-CN" dirty="0" smtClean="0">
                <a:latin typeface="方正北魏楷书简体" panose="03000509000000000000" pitchFamily="65" charset="-122"/>
                <a:ea typeface="方正北魏楷书简体" panose="03000509000000000000" pitchFamily="65" charset="-122"/>
              </a:rPr>
              <a:t>for…in</a:t>
            </a:r>
            <a:r>
              <a:rPr lang="zh-CN" altLang="en-US" dirty="0" smtClean="0">
                <a:latin typeface="方正北魏楷书简体" panose="03000509000000000000" pitchFamily="65" charset="-122"/>
                <a:ea typeface="方正北魏楷书简体" panose="03000509000000000000" pitchFamily="65" charset="-122"/>
              </a:rPr>
              <a:t>里判断恢复成</a:t>
            </a:r>
            <a:r>
              <a:rPr lang="en-US" altLang="zh-CN" dirty="0" smtClean="0">
                <a:latin typeface="方正北魏楷书简体" panose="03000509000000000000" pitchFamily="65" charset="-122"/>
                <a:ea typeface="方正北魏楷书简体" panose="03000509000000000000" pitchFamily="65" charset="-122"/>
              </a:rPr>
              <a:t>nil</a:t>
            </a:r>
            <a:r>
              <a:rPr lang="zh-CN" altLang="en-US" dirty="0" smtClean="0">
                <a:latin typeface="方正北魏楷书简体" panose="03000509000000000000" pitchFamily="65" charset="-122"/>
                <a:ea typeface="方正北魏楷书简体" panose="03000509000000000000" pitchFamily="65" charset="-122"/>
              </a:rPr>
              <a:t>即可</a:t>
            </a:r>
            <a:endParaRPr lang="zh-CN" altLang="en-US" dirty="0">
              <a:latin typeface="方正北魏楷书简体" panose="03000509000000000000" pitchFamily="65" charset="-122"/>
              <a:ea typeface="方正北魏楷书简体" panose="03000509000000000000" pitchFamily="65" charset="-122"/>
            </a:endParaRPr>
          </a:p>
          <a:p>
            <a:endParaRPr lang="zh-CN" altLang="en-US" dirty="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4611052" y="1306288"/>
            <a:ext cx="7268281" cy="4730717"/>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en-US" altLang="zh-CN" dirty="0" smtClean="0">
                <a:latin typeface="方正北魏楷书简体" panose="03000509000000000000" pitchFamily="65" charset="-122"/>
                <a:ea typeface="方正北魏楷书简体" panose="03000509000000000000" pitchFamily="65" charset="-122"/>
              </a:rPr>
              <a:t>delegate</a:t>
            </a:r>
          </a:p>
          <a:p>
            <a:pPr lvl="1"/>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在</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里是函数对象，与</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语义上的差异主要在移除</a:t>
            </a:r>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时，</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能根据</a:t>
            </a:r>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关联的对象与方法来判断应该移除哪个</a:t>
            </a:r>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，但</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函数对象每次生成都会是新的</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采取一些小技巧来保证同样的</a:t>
            </a:r>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包装代码在多个地方执行返回同一个函数对象实例，这样在翻译时</a:t>
            </a:r>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的安装与移除就可以采用一致的样式（因为移除时参数可能是一个变量，其值才是</a:t>
            </a:r>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，实际上在翻译时无法识别要移除的</a:t>
            </a:r>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是哪一个）</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思路</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将</a:t>
            </a:r>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的函数对象再包装在一层匿名函数代码内，然后执行匿名函数来返回</a:t>
            </a:r>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函数对象</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这样匿名函数代码里就可以实现不同地方返回同一个</a:t>
            </a:r>
            <a:r>
              <a:rPr lang="en-US" altLang="zh-CN" dirty="0" smtClean="0">
                <a:latin typeface="方正北魏楷书简体" panose="03000509000000000000" pitchFamily="65" charset="-122"/>
                <a:ea typeface="方正北魏楷书简体" panose="03000509000000000000" pitchFamily="65" charset="-122"/>
              </a:rPr>
              <a:t>delegate</a:t>
            </a:r>
            <a:r>
              <a:rPr lang="zh-CN" altLang="en-US" dirty="0" smtClean="0">
                <a:latin typeface="方正北魏楷书简体" panose="03000509000000000000" pitchFamily="65" charset="-122"/>
                <a:ea typeface="方正北魏楷书简体" panose="03000509000000000000" pitchFamily="65" charset="-122"/>
              </a:rPr>
              <a:t>函数对象的目的</a:t>
            </a:r>
            <a:endParaRPr lang="zh-CN" altLang="en-US" dirty="0">
              <a:latin typeface="方正北魏楷书简体" panose="03000509000000000000" pitchFamily="65" charset="-122"/>
              <a:ea typeface="方正北魏楷书简体" panose="03000509000000000000" pitchFamily="65" charset="-122"/>
            </a:endParaRPr>
          </a:p>
          <a:p>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269825"/>
            <a:ext cx="7262964" cy="1554742"/>
          </a:xfrm>
        </p:spPr>
        <p:txBody>
          <a:bodyPr/>
          <a:lstStyle/>
          <a:p>
            <a:r>
              <a:rPr lang="en-US" altLang="zh-CN" dirty="0" smtClean="0">
                <a:latin typeface="方正北魏楷书简体" panose="03000509000000000000" pitchFamily="65" charset="-122"/>
                <a:ea typeface="方正北魏楷书简体" panose="03000509000000000000" pitchFamily="65" charset="-122"/>
              </a:rPr>
              <a:t>delegate</a:t>
            </a:r>
          </a:p>
          <a:p>
            <a:pPr lvl="1"/>
            <a:r>
              <a:rPr lang="zh-CN" altLang="en-US" dirty="0" smtClean="0">
                <a:latin typeface="方正北魏楷书简体" panose="03000509000000000000" pitchFamily="65" charset="-122"/>
                <a:ea typeface="方正北魏楷书简体" panose="03000509000000000000" pitchFamily="65" charset="-122"/>
              </a:rPr>
              <a:t>过程</a:t>
            </a:r>
            <a:endParaRPr lang="zh-CN" altLang="en-US" dirty="0">
              <a:latin typeface="方正北魏楷书简体" panose="03000509000000000000" pitchFamily="65" charset="-122"/>
              <a:ea typeface="方正北魏楷书简体" panose="03000509000000000000" pitchFamily="65" charset="-122"/>
            </a:endParaRPr>
          </a:p>
        </p:txBody>
      </p:sp>
      <p:pic>
        <p:nvPicPr>
          <p:cNvPr id="1028" name="Picture 4" descr="C:\Users\DREAMA~1\AppData\Local\Temp\SNAGHTML328ba5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519" y="1340581"/>
            <a:ext cx="9010993" cy="50646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279592"/>
            <a:ext cx="10464538" cy="4881218"/>
          </a:xfrm>
        </p:spPr>
        <p:txBody>
          <a:bodyPr>
            <a:normAutofit fontScale="92500" lnSpcReduction="20000"/>
          </a:bodyPr>
          <a:lstStyle/>
          <a:p>
            <a:r>
              <a:rPr lang="en-US" altLang="zh-CN" dirty="0" smtClean="0">
                <a:latin typeface="方正北魏楷书简体" panose="03000509000000000000" pitchFamily="65" charset="-122"/>
                <a:ea typeface="方正北魏楷书简体" panose="03000509000000000000" pitchFamily="65" charset="-122"/>
              </a:rPr>
              <a:t>delegate</a:t>
            </a:r>
          </a:p>
          <a:p>
            <a:pPr lvl="1"/>
            <a:r>
              <a:rPr lang="zh-CN" altLang="en-US" dirty="0" smtClean="0">
                <a:latin typeface="方正北魏楷书简体" panose="03000509000000000000" pitchFamily="65" charset="-122"/>
                <a:ea typeface="方正北魏楷书简体" panose="03000509000000000000" pitchFamily="65" charset="-122"/>
              </a:rPr>
              <a:t>实现</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条件运算短路机制避免不必要的函数对象创建</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err="1" smtClean="0">
                <a:latin typeface="方正北魏楷书简体" panose="03000509000000000000" pitchFamily="65" charset="-122"/>
                <a:ea typeface="方正北魏楷书简体" panose="03000509000000000000" pitchFamily="65" charset="-122"/>
              </a:rPr>
              <a:t>getdelegation</a:t>
            </a:r>
            <a:r>
              <a:rPr lang="en-US" altLang="zh-CN" dirty="0" smtClean="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rPr>
              <a:t>funcKey</a:t>
            </a:r>
            <a:r>
              <a:rPr lang="en-US" altLang="zh-CN" dirty="0" smtClean="0">
                <a:latin typeface="方正北魏楷书简体" panose="03000509000000000000" pitchFamily="65" charset="-122"/>
                <a:ea typeface="方正北魏楷书简体" panose="03000509000000000000" pitchFamily="65" charset="-122"/>
              </a:rPr>
              <a:t>)</a:t>
            </a:r>
          </a:p>
          <a:p>
            <a:pPr lvl="3"/>
            <a:r>
              <a:rPr lang="zh-CN" altLang="en-US" dirty="0" smtClean="0">
                <a:latin typeface="方正北魏楷书简体" panose="03000509000000000000" pitchFamily="65" charset="-122"/>
                <a:ea typeface="方正北魏楷书简体" panose="03000509000000000000" pitchFamily="65" charset="-122"/>
              </a:rPr>
              <a:t>在全局表里检查是否存在函数对象是则返回，否则返回</a:t>
            </a:r>
            <a:r>
              <a:rPr lang="en-US" altLang="zh-CN" dirty="0" smtClean="0">
                <a:latin typeface="方正北魏楷书简体" panose="03000509000000000000" pitchFamily="65" charset="-122"/>
                <a:ea typeface="方正北魏楷书简体" panose="03000509000000000000" pitchFamily="65" charset="-122"/>
              </a:rPr>
              <a:t>nil</a:t>
            </a:r>
            <a:endParaRPr lang="en-US" altLang="zh-CN" dirty="0">
              <a:latin typeface="方正北魏楷书简体" panose="03000509000000000000" pitchFamily="65" charset="-122"/>
              <a:ea typeface="方正北魏楷书简体" panose="03000509000000000000" pitchFamily="65" charset="-122"/>
            </a:endParaRPr>
          </a:p>
          <a:p>
            <a:pPr lvl="2"/>
            <a:r>
              <a:rPr lang="en-US" altLang="zh-CN" dirty="0" err="1" smtClean="0">
                <a:latin typeface="方正北魏楷书简体" panose="03000509000000000000" pitchFamily="65" charset="-122"/>
                <a:ea typeface="方正北魏楷书简体" panose="03000509000000000000" pitchFamily="65" charset="-122"/>
              </a:rPr>
              <a:t>builddelegationonce</a:t>
            </a:r>
            <a:r>
              <a:rPr lang="en-US" altLang="zh-CN" dirty="0" smtClean="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rPr>
              <a:t>funcKey</a:t>
            </a:r>
            <a:r>
              <a:rPr lang="en-US" altLang="zh-CN" dirty="0" smtClean="0">
                <a:latin typeface="方正北魏楷书简体" panose="03000509000000000000" pitchFamily="65" charset="-122"/>
                <a:ea typeface="方正北魏楷书简体" panose="03000509000000000000" pitchFamily="65" charset="-122"/>
              </a:rPr>
              <a:t>, </a:t>
            </a:r>
            <a:r>
              <a:rPr lang="en-US" altLang="zh-CN" dirty="0" err="1" smtClean="0">
                <a:latin typeface="方正北魏楷书简体" panose="03000509000000000000" pitchFamily="65" charset="-122"/>
                <a:ea typeface="方正北魏楷书简体" panose="03000509000000000000" pitchFamily="65" charset="-122"/>
              </a:rPr>
              <a:t>funcObj</a:t>
            </a:r>
            <a:r>
              <a:rPr lang="en-US" altLang="zh-CN" dirty="0" smtClean="0">
                <a:latin typeface="方正北魏楷书简体" panose="03000509000000000000" pitchFamily="65" charset="-122"/>
                <a:ea typeface="方正北魏楷书简体" panose="03000509000000000000" pitchFamily="65" charset="-122"/>
              </a:rPr>
              <a:t>)</a:t>
            </a:r>
          </a:p>
          <a:p>
            <a:pPr lvl="3"/>
            <a:r>
              <a:rPr lang="zh-CN" altLang="en-US" dirty="0" smtClean="0">
                <a:latin typeface="方正北魏楷书简体" panose="03000509000000000000" pitchFamily="65" charset="-122"/>
                <a:ea typeface="方正北魏楷书简体" panose="03000509000000000000" pitchFamily="65" charset="-122"/>
              </a:rPr>
              <a:t>如果全局表里存在</a:t>
            </a:r>
            <a:r>
              <a:rPr lang="en-US" altLang="zh-CN" dirty="0" err="1" smtClean="0">
                <a:latin typeface="方正北魏楷书简体" panose="03000509000000000000" pitchFamily="65" charset="-122"/>
                <a:ea typeface="方正北魏楷书简体" panose="03000509000000000000" pitchFamily="65" charset="-122"/>
              </a:rPr>
              <a:t>funcKey</a:t>
            </a:r>
            <a:r>
              <a:rPr lang="zh-CN" altLang="en-US" dirty="0" smtClean="0">
                <a:latin typeface="方正北魏楷书简体" panose="03000509000000000000" pitchFamily="65" charset="-122"/>
                <a:ea typeface="方正北魏楷书简体" panose="03000509000000000000" pitchFamily="65" charset="-122"/>
              </a:rPr>
              <a:t>关联的函数对象就返回该对象</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否则返回</a:t>
            </a:r>
            <a:r>
              <a:rPr lang="en-US" altLang="zh-CN" dirty="0" err="1" smtClean="0">
                <a:latin typeface="方正北魏楷书简体" panose="03000509000000000000" pitchFamily="65" charset="-122"/>
                <a:ea typeface="方正北魏楷书简体" panose="03000509000000000000" pitchFamily="65" charset="-122"/>
              </a:rPr>
              <a:t>funcObj</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smtClean="0">
                <a:latin typeface="方正北魏楷书简体" panose="03000509000000000000" pitchFamily="65" charset="-122"/>
                <a:ea typeface="方正北魏楷书简体" panose="03000509000000000000" pitchFamily="65" charset="-122"/>
              </a:rPr>
              <a:t>or</a:t>
            </a:r>
            <a:r>
              <a:rPr lang="zh-CN" altLang="en-US" dirty="0" smtClean="0">
                <a:latin typeface="方正北魏楷书简体" panose="03000509000000000000" pitchFamily="65" charset="-122"/>
                <a:ea typeface="方正北魏楷书简体" panose="03000509000000000000" pitchFamily="65" charset="-122"/>
              </a:rPr>
              <a:t>条件表达式仅当</a:t>
            </a:r>
            <a:r>
              <a:rPr lang="en-US" altLang="zh-CN" dirty="0" err="1" smtClean="0">
                <a:latin typeface="方正北魏楷书简体" panose="03000509000000000000" pitchFamily="65" charset="-122"/>
                <a:ea typeface="方正北魏楷书简体" panose="03000509000000000000" pitchFamily="65" charset="-122"/>
              </a:rPr>
              <a:t>getdelegation</a:t>
            </a:r>
            <a:r>
              <a:rPr lang="en-US" altLang="zh-CN" dirty="0" smtClean="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rPr>
              <a:t>funcKey</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返回</a:t>
            </a:r>
            <a:r>
              <a:rPr lang="en-US" altLang="zh-CN" dirty="0" smtClean="0">
                <a:latin typeface="方正北魏楷书简体" panose="03000509000000000000" pitchFamily="65" charset="-122"/>
                <a:ea typeface="方正北魏楷书简体" panose="03000509000000000000" pitchFamily="65" charset="-122"/>
              </a:rPr>
              <a:t>nil</a:t>
            </a:r>
            <a:r>
              <a:rPr lang="zh-CN" altLang="en-US" dirty="0" smtClean="0">
                <a:latin typeface="方正北魏楷书简体" panose="03000509000000000000" pitchFamily="65" charset="-122"/>
                <a:ea typeface="方正北魏楷书简体" panose="03000509000000000000" pitchFamily="65" charset="-122"/>
              </a:rPr>
              <a:t>才会对后续函数对象代码进行计算</a:t>
            </a:r>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2027391" y="1384533"/>
            <a:ext cx="8061020" cy="2335668"/>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268187"/>
            <a:ext cx="5501326" cy="4351338"/>
          </a:xfrm>
        </p:spPr>
        <p:txBody>
          <a:bodyPr/>
          <a:lstStyle/>
          <a:p>
            <a:r>
              <a:rPr lang="zh-CN" altLang="en-US" dirty="0" smtClean="0">
                <a:latin typeface="方正北魏楷书简体" panose="03000509000000000000" pitchFamily="65" charset="-122"/>
                <a:ea typeface="方正北魏楷书简体" panose="03000509000000000000" pitchFamily="65" charset="-122"/>
              </a:rPr>
              <a:t>异常处理</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luatry</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匿名函数对象</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函数对象存在</a:t>
            </a:r>
            <a:r>
              <a:rPr lang="en-US" altLang="zh-CN" dirty="0" smtClean="0">
                <a:latin typeface="方正北魏楷书简体" panose="03000509000000000000" pitchFamily="65" charset="-122"/>
                <a:ea typeface="方正北魏楷书简体" panose="03000509000000000000" pitchFamily="65" charset="-122"/>
              </a:rPr>
              <a:t>GC</a:t>
            </a:r>
          </a:p>
          <a:p>
            <a:pPr lvl="1"/>
            <a:r>
              <a:rPr lang="zh-CN" altLang="en-US" dirty="0" smtClean="0">
                <a:latin typeface="方正北魏楷书简体" panose="03000509000000000000" pitchFamily="65" charset="-122"/>
                <a:ea typeface="方正北魏楷书简体" panose="03000509000000000000" pitchFamily="65" charset="-122"/>
              </a:rPr>
              <a:t>只支持一个</a:t>
            </a:r>
            <a:r>
              <a:rPr lang="en-US" altLang="zh-CN" dirty="0" smtClean="0">
                <a:latin typeface="方正北魏楷书简体" panose="03000509000000000000" pitchFamily="65" charset="-122"/>
                <a:ea typeface="方正北魏楷书简体" panose="03000509000000000000" pitchFamily="65" charset="-122"/>
              </a:rPr>
              <a:t>catch</a:t>
            </a:r>
            <a:r>
              <a:rPr lang="zh-CN" altLang="en-US" dirty="0" smtClean="0">
                <a:latin typeface="方正北魏楷书简体" panose="03000509000000000000" pitchFamily="65" charset="-122"/>
                <a:ea typeface="方正北魏楷书简体" panose="03000509000000000000" pitchFamily="65" charset="-122"/>
              </a:rPr>
              <a:t>，且使用</a:t>
            </a:r>
            <a:r>
              <a:rPr lang="en-US" altLang="zh-CN" dirty="0" smtClean="0">
                <a:latin typeface="方正北魏楷书简体" panose="03000509000000000000" pitchFamily="65" charset="-122"/>
                <a:ea typeface="方正北魏楷书简体" panose="03000509000000000000" pitchFamily="65" charset="-122"/>
              </a:rPr>
              <a:t>Exception</a:t>
            </a:r>
            <a:r>
              <a:rPr lang="zh-CN" altLang="en-US" dirty="0" smtClean="0">
                <a:latin typeface="方正北魏楷书简体" panose="03000509000000000000" pitchFamily="65" charset="-122"/>
                <a:ea typeface="方正北魏楷书简体" panose="03000509000000000000" pitchFamily="65" charset="-122"/>
              </a:rPr>
              <a:t>类型捕获</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luacatch</a:t>
            </a:r>
            <a:r>
              <a:rPr lang="zh-CN" altLang="en-US" dirty="0" smtClean="0">
                <a:latin typeface="方正北魏楷书简体" panose="03000509000000000000" pitchFamily="65" charset="-122"/>
                <a:ea typeface="方正北魏楷书简体" panose="03000509000000000000" pitchFamily="65" charset="-122"/>
              </a:rPr>
              <a:t>也使用函数对象，为避免在未发生异常时也产生</a:t>
            </a:r>
            <a:r>
              <a:rPr lang="en-US" altLang="zh-CN" dirty="0" smtClean="0">
                <a:latin typeface="方正北魏楷书简体" panose="03000509000000000000" pitchFamily="65" charset="-122"/>
                <a:ea typeface="方正北魏楷书简体" panose="03000509000000000000" pitchFamily="65" charset="-122"/>
              </a:rPr>
              <a:t>GC</a:t>
            </a:r>
            <a:r>
              <a:rPr lang="zh-CN" altLang="en-US" dirty="0" smtClean="0">
                <a:latin typeface="方正北魏楷书简体" panose="03000509000000000000" pitchFamily="65" charset="-122"/>
                <a:ea typeface="方正北魏楷书简体" panose="03000509000000000000" pitchFamily="65" charset="-122"/>
              </a:rPr>
              <a:t>，利用了条件表达式短路机制</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类似</a:t>
            </a:r>
            <a:r>
              <a:rPr lang="en-US" altLang="zh-CN" dirty="0" smtClean="0">
                <a:latin typeface="方正北魏楷书简体" panose="03000509000000000000" pitchFamily="65" charset="-122"/>
                <a:ea typeface="方正北魏楷书简体" panose="03000509000000000000" pitchFamily="65" charset="-122"/>
              </a:rPr>
              <a:t>delegation</a:t>
            </a:r>
            <a:r>
              <a:rPr lang="zh-CN" altLang="en-US" dirty="0" smtClean="0">
                <a:latin typeface="方正北魏楷书简体" panose="03000509000000000000" pitchFamily="65" charset="-122"/>
                <a:ea typeface="方正北魏楷书简体" panose="03000509000000000000" pitchFamily="65" charset="-122"/>
              </a:rPr>
              <a:t>的短路机制，但这里需要使用</a:t>
            </a:r>
            <a:r>
              <a:rPr lang="en-US" altLang="zh-CN" dirty="0" smtClean="0">
                <a:latin typeface="方正北魏楷书简体" panose="03000509000000000000" pitchFamily="65" charset="-122"/>
                <a:ea typeface="方正北魏楷书简体" panose="03000509000000000000" pitchFamily="65" charset="-122"/>
              </a:rPr>
              <a:t>and</a:t>
            </a:r>
            <a:r>
              <a:rPr lang="zh-CN" altLang="en-US" dirty="0" smtClean="0">
                <a:latin typeface="方正北魏楷书简体" panose="03000509000000000000" pitchFamily="65" charset="-122"/>
                <a:ea typeface="方正北魏楷书简体" panose="03000509000000000000" pitchFamily="65" charset="-122"/>
              </a:rPr>
              <a:t>条件，让</a:t>
            </a:r>
            <a:r>
              <a:rPr lang="en-US" altLang="zh-CN" dirty="0" err="1" smtClean="0">
                <a:latin typeface="方正北魏楷书简体" panose="03000509000000000000" pitchFamily="65" charset="-122"/>
                <a:ea typeface="方正北魏楷书简体" panose="03000509000000000000" pitchFamily="65" charset="-122"/>
              </a:rPr>
              <a:t>luacatch</a:t>
            </a:r>
            <a:r>
              <a:rPr lang="zh-CN" altLang="en-US" dirty="0" smtClean="0">
                <a:latin typeface="方正北魏楷书简体" panose="03000509000000000000" pitchFamily="65" charset="-122"/>
                <a:ea typeface="方正北魏楷书简体" panose="03000509000000000000" pitchFamily="65" charset="-122"/>
              </a:rPr>
              <a:t>可以根据传入的参数是否有效来判断是否执行</a:t>
            </a:r>
            <a:r>
              <a:rPr lang="en-US" altLang="zh-CN" dirty="0" smtClean="0">
                <a:latin typeface="方正北魏楷书简体" panose="03000509000000000000" pitchFamily="65" charset="-122"/>
                <a:ea typeface="方正北魏楷书简体" panose="03000509000000000000" pitchFamily="65" charset="-122"/>
              </a:rPr>
              <a:t>catch</a:t>
            </a:r>
            <a:r>
              <a:rPr lang="zh-CN" altLang="en-US" dirty="0" smtClean="0">
                <a:latin typeface="方正北魏楷书简体" panose="03000509000000000000" pitchFamily="65" charset="-122"/>
                <a:ea typeface="方正北魏楷书简体" panose="03000509000000000000" pitchFamily="65" charset="-122"/>
              </a:rPr>
              <a:t>代码</a:t>
            </a:r>
            <a:endParaRPr lang="zh-CN" altLang="en-US" dirty="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6180730" y="1309554"/>
            <a:ext cx="4968145" cy="1523971"/>
          </a:xfrm>
          <a:prstGeom prst="rect">
            <a:avLst/>
          </a:prstGeom>
          <a:ln>
            <a:solidFill>
              <a:srgbClr val="0070C0"/>
            </a:solidFill>
          </a:ln>
        </p:spPr>
      </p:pic>
      <p:pic>
        <p:nvPicPr>
          <p:cNvPr id="6" name="图片 5"/>
          <p:cNvPicPr>
            <a:picLocks noChangeAspect="1"/>
          </p:cNvPicPr>
          <p:nvPr/>
        </p:nvPicPr>
        <p:blipFill>
          <a:blip r:embed="rId3"/>
          <a:stretch>
            <a:fillRect/>
          </a:stretch>
        </p:blipFill>
        <p:spPr>
          <a:xfrm>
            <a:off x="6180729" y="2865469"/>
            <a:ext cx="4968145" cy="3359413"/>
          </a:xfrm>
          <a:prstGeom prst="rect">
            <a:avLst/>
          </a:prstGeom>
          <a:ln>
            <a:solidFill>
              <a:srgbClr val="0070C0"/>
            </a:solid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838200" y="1825625"/>
            <a:ext cx="7562849" cy="4351338"/>
          </a:xfrm>
        </p:spPr>
        <p:txBody>
          <a:bodyPr/>
          <a:lstStyle/>
          <a:p>
            <a:r>
              <a:rPr lang="zh-CN" altLang="en-US" dirty="0" smtClean="0">
                <a:latin typeface="方正北魏楷书简体" panose="03000509000000000000" pitchFamily="65" charset="-122"/>
                <a:ea typeface="方正北魏楷书简体" panose="03000509000000000000" pitchFamily="65" charset="-122"/>
              </a:rPr>
              <a:t>技术上，选择哪个语言没那么重要</a:t>
            </a:r>
            <a:endParaRPr lang="en-US" altLang="zh-CN" dirty="0" smtClean="0">
              <a:latin typeface="方正北魏楷书简体" panose="03000509000000000000" pitchFamily="65" charset="-122"/>
              <a:ea typeface="方正北魏楷书简体" panose="03000509000000000000" pitchFamily="65" charset="-122"/>
            </a:endParaRPr>
          </a:p>
          <a:p>
            <a:r>
              <a:rPr lang="zh-CN" altLang="en-US" dirty="0" smtClean="0">
                <a:latin typeface="方正北魏楷书简体" panose="03000509000000000000" pitchFamily="65" charset="-122"/>
                <a:ea typeface="方正北魏楷书简体" panose="03000509000000000000" pitchFamily="65" charset="-122"/>
              </a:rPr>
              <a:t>经济上，语言很重要</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运行时</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268187"/>
            <a:ext cx="10515600" cy="4351338"/>
          </a:xfrm>
        </p:spPr>
        <p:txBody>
          <a:bodyPr/>
          <a:lstStyle/>
          <a:p>
            <a:r>
              <a:rPr lang="en-US" altLang="zh-CN" dirty="0" smtClean="0">
                <a:latin typeface="方正北魏楷书简体" panose="03000509000000000000" pitchFamily="65" charset="-122"/>
                <a:ea typeface="方正北魏楷书简体" panose="03000509000000000000" pitchFamily="65" charset="-122"/>
              </a:rPr>
              <a:t>Unity</a:t>
            </a:r>
            <a:r>
              <a:rPr lang="zh-CN" altLang="en-US" dirty="0" smtClean="0">
                <a:latin typeface="方正北魏楷书简体" panose="03000509000000000000" pitchFamily="65" charset="-122"/>
                <a:ea typeface="方正北魏楷书简体" panose="03000509000000000000" pitchFamily="65" charset="-122"/>
              </a:rPr>
              <a:t>协程支持</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Xlua</a:t>
            </a:r>
            <a:r>
              <a:rPr lang="zh-CN" altLang="en-US" dirty="0" smtClean="0">
                <a:latin typeface="方正北魏楷书简体" panose="03000509000000000000" pitchFamily="65" charset="-122"/>
                <a:ea typeface="方正北魏楷书简体" panose="03000509000000000000" pitchFamily="65" charset="-122"/>
              </a:rPr>
              <a:t>的协程实现比较巧妙，我们也借鉴过来，现在默认采用此方式</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利用</a:t>
            </a:r>
            <a:r>
              <a:rPr lang="en-US" altLang="zh-CN" dirty="0" err="1" smtClean="0">
                <a:latin typeface="方正北魏楷书简体" panose="03000509000000000000" pitchFamily="65" charset="-122"/>
                <a:ea typeface="方正北魏楷书简体" panose="03000509000000000000" pitchFamily="65" charset="-122"/>
              </a:rPr>
              <a:t>lua</a:t>
            </a:r>
            <a:r>
              <a:rPr lang="en-US" altLang="zh-CN" dirty="0" smtClean="0">
                <a:latin typeface="方正北魏楷书简体" panose="03000509000000000000" pitchFamily="65" charset="-122"/>
                <a:ea typeface="方正北魏楷书简体" panose="03000509000000000000" pitchFamily="65" charset="-122"/>
              </a:rPr>
              <a:t> </a:t>
            </a:r>
            <a:r>
              <a:rPr lang="en-US" altLang="zh-CN" dirty="0" err="1" smtClean="0">
                <a:latin typeface="方正北魏楷书简体" panose="03000509000000000000" pitchFamily="65" charset="-122"/>
                <a:ea typeface="方正北魏楷书简体" panose="03000509000000000000" pitchFamily="65" charset="-122"/>
              </a:rPr>
              <a:t>coroutine</a:t>
            </a:r>
            <a:r>
              <a:rPr lang="zh-CN" altLang="en-US" dirty="0" smtClean="0">
                <a:latin typeface="方正北魏楷书简体" panose="03000509000000000000" pitchFamily="65" charset="-122"/>
                <a:ea typeface="方正北魏楷书简体" panose="03000509000000000000" pitchFamily="65" charset="-122"/>
              </a:rPr>
              <a:t> </a:t>
            </a:r>
            <a:r>
              <a:rPr lang="en-US" altLang="zh-CN" dirty="0" smtClean="0">
                <a:latin typeface="方正北魏楷书简体" panose="03000509000000000000" pitchFamily="65" charset="-122"/>
                <a:ea typeface="方正北魏楷书简体" panose="03000509000000000000" pitchFamily="65" charset="-122"/>
              </a:rPr>
              <a:t>yield/resume</a:t>
            </a:r>
            <a:r>
              <a:rPr lang="zh-CN" altLang="en-US" dirty="0" smtClean="0">
                <a:latin typeface="方正北魏楷书简体" panose="03000509000000000000" pitchFamily="65" charset="-122"/>
                <a:ea typeface="方正北魏楷书简体" panose="03000509000000000000" pitchFamily="65" charset="-122"/>
              </a:rPr>
              <a:t>的特点</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每次</a:t>
            </a:r>
            <a:r>
              <a:rPr lang="en-US" altLang="zh-CN" dirty="0" err="1" smtClean="0">
                <a:latin typeface="方正北魏楷书简体" panose="03000509000000000000" pitchFamily="65" charset="-122"/>
                <a:ea typeface="方正北魏楷书简体" panose="03000509000000000000" pitchFamily="65" charset="-122"/>
              </a:rPr>
              <a:t>MoveNext</a:t>
            </a:r>
            <a:r>
              <a:rPr lang="zh-CN" altLang="en-US" dirty="0" smtClean="0">
                <a:latin typeface="方正北魏楷书简体" panose="03000509000000000000" pitchFamily="65" charset="-122"/>
                <a:ea typeface="方正北魏楷书简体" panose="03000509000000000000" pitchFamily="65" charset="-122"/>
              </a:rPr>
              <a:t>就调用一次</a:t>
            </a:r>
            <a:r>
              <a:rPr lang="en-US" altLang="zh-CN" dirty="0" smtClean="0">
                <a:latin typeface="方正北魏楷书简体" panose="03000509000000000000" pitchFamily="65" charset="-122"/>
                <a:ea typeface="方正北魏楷书简体" panose="03000509000000000000" pitchFamily="65" charset="-122"/>
              </a:rPr>
              <a:t>resume</a:t>
            </a:r>
            <a:r>
              <a:rPr lang="zh-CN" altLang="en-US" dirty="0" smtClean="0">
                <a:latin typeface="方正北魏楷书简体" panose="03000509000000000000" pitchFamily="65" charset="-122"/>
                <a:ea typeface="方正北魏楷书简体" panose="03000509000000000000" pitchFamily="65" charset="-122"/>
              </a:rPr>
              <a:t>，这样执行到</a:t>
            </a:r>
            <a:r>
              <a:rPr lang="en-US" altLang="zh-CN" dirty="0" smtClean="0">
                <a:latin typeface="方正北魏楷书简体" panose="03000509000000000000" pitchFamily="65" charset="-122"/>
                <a:ea typeface="方正北魏楷书简体" panose="03000509000000000000" pitchFamily="65" charset="-122"/>
              </a:rPr>
              <a:t>yield</a:t>
            </a:r>
            <a:r>
              <a:rPr lang="zh-CN" altLang="en-US" dirty="0" smtClean="0">
                <a:latin typeface="方正北魏楷书简体" panose="03000509000000000000" pitchFamily="65" charset="-122"/>
                <a:ea typeface="方正北魏楷书简体" panose="03000509000000000000" pitchFamily="65" charset="-122"/>
              </a:rPr>
              <a:t>是一次迭代</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err="1" smtClean="0">
                <a:latin typeface="方正北魏楷书简体" panose="03000509000000000000" pitchFamily="65" charset="-122"/>
                <a:ea typeface="方正北魏楷书简体" panose="03000509000000000000" pitchFamily="65" charset="-122"/>
              </a:rPr>
              <a:t>StopCoroutine</a:t>
            </a:r>
            <a:r>
              <a:rPr lang="zh-CN" altLang="en-US" dirty="0" smtClean="0">
                <a:latin typeface="方正北魏楷书简体" panose="03000509000000000000" pitchFamily="65" charset="-122"/>
                <a:ea typeface="方正北魏楷书简体" panose="03000509000000000000" pitchFamily="65" charset="-122"/>
              </a:rPr>
              <a:t>会让</a:t>
            </a:r>
            <a:r>
              <a:rPr lang="en-US" altLang="zh-CN" dirty="0" err="1" smtClean="0">
                <a:latin typeface="方正北魏楷书简体" panose="03000509000000000000" pitchFamily="65" charset="-122"/>
                <a:ea typeface="方正北魏楷书简体" panose="03000509000000000000" pitchFamily="65" charset="-122"/>
              </a:rPr>
              <a:t>coroutine</a:t>
            </a:r>
            <a:r>
              <a:rPr lang="zh-CN" altLang="en-US" dirty="0" smtClean="0">
                <a:latin typeface="方正北魏楷书简体" panose="03000509000000000000" pitchFamily="65" charset="-122"/>
                <a:ea typeface="方正北魏楷书简体" panose="03000509000000000000" pitchFamily="65" charset="-122"/>
              </a:rPr>
              <a:t>保持在挂起状态，但看来没有什么影响，</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可以正常处理协程</a:t>
            </a:r>
            <a:r>
              <a:rPr lang="en-US" altLang="zh-CN" dirty="0" smtClean="0">
                <a:latin typeface="方正北魏楷书简体" panose="03000509000000000000" pitchFamily="65" charset="-122"/>
                <a:ea typeface="方正北魏楷书简体" panose="03000509000000000000" pitchFamily="65" charset="-122"/>
              </a:rPr>
              <a:t>GC</a:t>
            </a: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主要内容</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第六章 值类型处理</a:t>
            </a:r>
            <a:endParaRPr lang="en-US" altLang="zh-CN" dirty="0">
              <a:latin typeface="方正北魏楷书简体" panose="03000509000000000000" pitchFamily="65" charset="-122"/>
              <a:ea typeface="方正北魏楷书简体" panose="03000509000000000000" pitchFamily="65" charset="-122"/>
            </a:endParaRPr>
          </a:p>
          <a:p>
            <a:pPr marL="457200" lvl="1" indent="0">
              <a:buNone/>
            </a:pPr>
            <a:r>
              <a:rPr lang="en-US" altLang="zh-CN" dirty="0" smtClean="0">
                <a:latin typeface="方正北魏楷书简体" panose="03000509000000000000" pitchFamily="65" charset="-122"/>
                <a:ea typeface="方正北魏楷书简体" panose="03000509000000000000" pitchFamily="65" charset="-122"/>
              </a:rPr>
              <a:t>1</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里的</a:t>
            </a:r>
            <a:r>
              <a:rPr lang="en-US" altLang="zh-CN" dirty="0" err="1" smtClean="0">
                <a:latin typeface="方正北魏楷书简体" panose="03000509000000000000" pitchFamily="65" charset="-122"/>
                <a:ea typeface="方正北魏楷书简体" panose="03000509000000000000" pitchFamily="65" charset="-122"/>
              </a:rPr>
              <a:t>struct</a:t>
            </a:r>
            <a:r>
              <a:rPr lang="zh-CN" altLang="en-US" dirty="0" smtClean="0">
                <a:latin typeface="方正北魏楷书简体" panose="03000509000000000000" pitchFamily="65" charset="-122"/>
                <a:ea typeface="方正北魏楷书简体" panose="03000509000000000000" pitchFamily="65" charset="-122"/>
              </a:rPr>
              <a:t>特性与作用</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dirty="0" smtClean="0">
                <a:latin typeface="方正北魏楷书简体" panose="03000509000000000000" pitchFamily="65" charset="-122"/>
                <a:ea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不支持</a:t>
            </a:r>
            <a:r>
              <a:rPr lang="en-US" altLang="zh-CN" dirty="0" err="1" smtClean="0">
                <a:latin typeface="方正北魏楷书简体" panose="03000509000000000000" pitchFamily="65" charset="-122"/>
                <a:ea typeface="方正北魏楷书简体" panose="03000509000000000000" pitchFamily="65" charset="-122"/>
              </a:rPr>
              <a:t>struct</a:t>
            </a:r>
            <a:r>
              <a:rPr lang="zh-CN" altLang="en-US" dirty="0" smtClean="0">
                <a:latin typeface="方正北魏楷书简体" panose="03000509000000000000" pitchFamily="65" charset="-122"/>
                <a:ea typeface="方正北魏楷书简体" panose="03000509000000000000" pitchFamily="65" charset="-122"/>
              </a:rPr>
              <a:t>，普通类与</a:t>
            </a:r>
            <a:r>
              <a:rPr lang="en-US" altLang="zh-CN" dirty="0" err="1" smtClean="0">
                <a:latin typeface="方正北魏楷书简体" panose="03000509000000000000" pitchFamily="65" charset="-122"/>
                <a:ea typeface="方正北魏楷书简体" panose="03000509000000000000" pitchFamily="65" charset="-122"/>
              </a:rPr>
              <a:t>struct</a:t>
            </a:r>
            <a:r>
              <a:rPr lang="zh-CN" altLang="en-US" dirty="0" smtClean="0">
                <a:latin typeface="方正北魏楷书简体" panose="03000509000000000000" pitchFamily="65" charset="-122"/>
                <a:ea typeface="方正北魏楷书简体" panose="03000509000000000000" pitchFamily="65" charset="-122"/>
              </a:rPr>
              <a:t>的差异</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dirty="0" smtClean="0">
                <a:latin typeface="方正北魏楷书简体" panose="03000509000000000000" pitchFamily="65" charset="-122"/>
                <a:ea typeface="方正北魏楷书简体" panose="03000509000000000000" pitchFamily="65" charset="-122"/>
              </a:rPr>
              <a:t>3</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rPr>
              <a:t>GC</a:t>
            </a:r>
            <a:r>
              <a:rPr lang="zh-CN" altLang="en-US" dirty="0" smtClean="0">
                <a:latin typeface="方正北魏楷书简体" panose="03000509000000000000" pitchFamily="65" charset="-122"/>
                <a:ea typeface="方正北魏楷书简体" panose="03000509000000000000" pitchFamily="65" charset="-122"/>
              </a:rPr>
              <a:t>问题</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dirty="0" smtClean="0">
                <a:latin typeface="方正北魏楷书简体" panose="03000509000000000000" pitchFamily="65" charset="-122"/>
                <a:ea typeface="方正北魏楷书简体" panose="03000509000000000000" pitchFamily="65" charset="-122"/>
              </a:rPr>
              <a:t>4</a:t>
            </a:r>
            <a:r>
              <a:rPr lang="zh-CN" altLang="en-US" dirty="0" smtClean="0">
                <a:latin typeface="方正北魏楷书简体" panose="03000509000000000000" pitchFamily="65" charset="-122"/>
                <a:ea typeface="方正北魏楷书简体" panose="03000509000000000000" pitchFamily="65" charset="-122"/>
              </a:rPr>
              <a:t>、解决方案</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值类型处理</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里</a:t>
            </a:r>
            <a:r>
              <a:rPr lang="zh-CN" altLang="en-US" dirty="0">
                <a:latin typeface="方正北魏楷书简体" panose="03000509000000000000" pitchFamily="65" charset="-122"/>
                <a:ea typeface="方正北魏楷书简体" panose="03000509000000000000" pitchFamily="65" charset="-122"/>
              </a:rPr>
              <a:t>的</a:t>
            </a:r>
            <a:r>
              <a:rPr lang="en-US" altLang="zh-CN" dirty="0" err="1">
                <a:latin typeface="方正北魏楷书简体" panose="03000509000000000000" pitchFamily="65" charset="-122"/>
                <a:ea typeface="方正北魏楷书简体" panose="03000509000000000000" pitchFamily="65" charset="-122"/>
              </a:rPr>
              <a:t>struct</a:t>
            </a:r>
            <a:r>
              <a:rPr lang="zh-CN" altLang="en-US" dirty="0">
                <a:latin typeface="方正北魏楷书简体" panose="03000509000000000000" pitchFamily="65" charset="-122"/>
                <a:ea typeface="方正北魏楷书简体" panose="03000509000000000000" pitchFamily="65" charset="-122"/>
              </a:rPr>
              <a:t>特性与</a:t>
            </a:r>
            <a:r>
              <a:rPr lang="zh-CN" altLang="en-US" dirty="0" smtClean="0">
                <a:latin typeface="方正北魏楷书简体" panose="03000509000000000000" pitchFamily="65" charset="-122"/>
                <a:ea typeface="方正北魏楷书简体" panose="03000509000000000000" pitchFamily="65" charset="-122"/>
              </a:rPr>
              <a:t>作用</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栈上分配，每个变量占用独立的空间</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赋值与传参是数据的深拷贝（除引用类型成员外）</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每次赋值都产生一个新的值类型对象</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不会导致</a:t>
            </a:r>
            <a:r>
              <a:rPr lang="en-US" altLang="zh-CN" dirty="0" smtClean="0">
                <a:latin typeface="方正北魏楷书简体" panose="03000509000000000000" pitchFamily="65" charset="-122"/>
                <a:ea typeface="方正北魏楷书简体" panose="03000509000000000000" pitchFamily="65" charset="-122"/>
              </a:rPr>
              <a:t>GC</a:t>
            </a:r>
          </a:p>
          <a:p>
            <a:pPr lvl="1"/>
            <a:endParaRPr lang="en-US" altLang="zh-CN" dirty="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3959258" y="4411744"/>
            <a:ext cx="5585382" cy="369332"/>
          </a:xfrm>
          <a:prstGeom prst="rect">
            <a:avLst/>
          </a:prstGeom>
          <a:noFill/>
        </p:spPr>
        <p:txBody>
          <a:bodyPr wrap="square" rtlCol="0">
            <a:spAutoFit/>
          </a:bodyPr>
          <a:lstStyle/>
          <a:p>
            <a:r>
              <a:rPr lang="zh-CN" altLang="en-US" dirty="0" smtClean="0">
                <a:solidFill>
                  <a:srgbClr val="0070C0"/>
                </a:solidFill>
                <a:latin typeface="方正北魏楷书简体" panose="03000509000000000000" pitchFamily="65" charset="-122"/>
                <a:ea typeface="方正北魏楷书简体" panose="03000509000000000000" pitchFamily="65" charset="-122"/>
              </a:rPr>
              <a:t>所以在</a:t>
            </a:r>
            <a:r>
              <a:rPr lang="en-US" altLang="zh-CN" dirty="0" err="1" smtClean="0">
                <a:solidFill>
                  <a:srgbClr val="0070C0"/>
                </a:solidFill>
                <a:latin typeface="方正北魏楷书简体" panose="03000509000000000000" pitchFamily="65" charset="-122"/>
                <a:ea typeface="方正北魏楷书简体" panose="03000509000000000000" pitchFamily="65" charset="-122"/>
              </a:rPr>
              <a:t>c#</a:t>
            </a:r>
            <a:r>
              <a:rPr lang="zh-CN" altLang="en-US" dirty="0" smtClean="0">
                <a:solidFill>
                  <a:srgbClr val="0070C0"/>
                </a:solidFill>
                <a:latin typeface="方正北魏楷书简体" panose="03000509000000000000" pitchFamily="65" charset="-122"/>
                <a:ea typeface="方正北魏楷书简体" panose="03000509000000000000" pitchFamily="65" charset="-122"/>
              </a:rPr>
              <a:t>里值类型是一种减少</a:t>
            </a:r>
            <a:r>
              <a:rPr lang="en-US" altLang="zh-CN" dirty="0" smtClean="0">
                <a:solidFill>
                  <a:srgbClr val="0070C0"/>
                </a:solidFill>
                <a:latin typeface="方正北魏楷书简体" panose="03000509000000000000" pitchFamily="65" charset="-122"/>
                <a:ea typeface="方正北魏楷书简体" panose="03000509000000000000" pitchFamily="65" charset="-122"/>
              </a:rPr>
              <a:t>GC</a:t>
            </a:r>
            <a:r>
              <a:rPr lang="zh-CN" altLang="en-US" dirty="0" smtClean="0">
                <a:solidFill>
                  <a:srgbClr val="0070C0"/>
                </a:solidFill>
                <a:latin typeface="方正北魏楷书简体" panose="03000509000000000000" pitchFamily="65" charset="-122"/>
                <a:ea typeface="方正北魏楷书简体" panose="03000509000000000000" pitchFamily="65" charset="-122"/>
              </a:rPr>
              <a:t>提高性能的途径</a:t>
            </a:r>
            <a:endParaRPr lang="zh-CN" altLang="en-US" dirty="0">
              <a:solidFill>
                <a:srgbClr val="0070C0"/>
              </a:solidFill>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值类型处理</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a:latin typeface="方正北魏楷书简体" panose="03000509000000000000" pitchFamily="65" charset="-122"/>
                <a:ea typeface="方正北魏楷书简体" panose="03000509000000000000" pitchFamily="65" charset="-122"/>
              </a:rPr>
              <a:t>不支持</a:t>
            </a:r>
            <a:r>
              <a:rPr lang="en-US" altLang="zh-CN" dirty="0" err="1">
                <a:latin typeface="方正北魏楷书简体" panose="03000509000000000000" pitchFamily="65" charset="-122"/>
                <a:ea typeface="方正北魏楷书简体" panose="03000509000000000000" pitchFamily="65" charset="-122"/>
              </a:rPr>
              <a:t>struct</a:t>
            </a:r>
            <a:r>
              <a:rPr lang="zh-CN" altLang="en-US" dirty="0">
                <a:latin typeface="方正北魏楷书简体" panose="03000509000000000000" pitchFamily="65" charset="-122"/>
                <a:ea typeface="方正北魏楷书简体" panose="03000509000000000000" pitchFamily="65" charset="-122"/>
              </a:rPr>
              <a:t>，普通类与</a:t>
            </a:r>
            <a:r>
              <a:rPr lang="en-US" altLang="zh-CN" dirty="0" err="1">
                <a:latin typeface="方正北魏楷书简体" panose="03000509000000000000" pitchFamily="65" charset="-122"/>
                <a:ea typeface="方正北魏楷书简体" panose="03000509000000000000" pitchFamily="65" charset="-122"/>
              </a:rPr>
              <a:t>struct</a:t>
            </a:r>
            <a:r>
              <a:rPr lang="zh-CN" altLang="en-US" dirty="0">
                <a:latin typeface="方正北魏楷书简体" panose="03000509000000000000" pitchFamily="65" charset="-122"/>
                <a:ea typeface="方正北魏楷书简体" panose="03000509000000000000" pitchFamily="65" charset="-122"/>
              </a:rPr>
              <a:t>的</a:t>
            </a:r>
            <a:r>
              <a:rPr lang="zh-CN" altLang="en-US" dirty="0" smtClean="0">
                <a:latin typeface="方正北魏楷书简体" panose="03000509000000000000" pitchFamily="65" charset="-122"/>
                <a:ea typeface="方正北魏楷书简体" panose="03000509000000000000" pitchFamily="65" charset="-122"/>
              </a:rPr>
              <a:t>差异</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里使用</a:t>
            </a:r>
            <a:r>
              <a:rPr lang="en-US" altLang="zh-CN" dirty="0" smtClean="0">
                <a:latin typeface="方正北魏楷书简体" panose="03000509000000000000" pitchFamily="65" charset="-122"/>
                <a:ea typeface="方正北魏楷书简体" panose="03000509000000000000" pitchFamily="65" charset="-122"/>
              </a:rPr>
              <a:t>table</a:t>
            </a:r>
            <a:r>
              <a:rPr lang="zh-CN" altLang="en-US" dirty="0" smtClean="0">
                <a:latin typeface="方正北魏楷书简体" panose="03000509000000000000" pitchFamily="65" charset="-122"/>
                <a:ea typeface="方正北魏楷书简体" panose="03000509000000000000" pitchFamily="65" charset="-122"/>
              </a:rPr>
              <a:t>模拟对象，语义上是引用类型</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在堆上分配，会导致</a:t>
            </a:r>
            <a:r>
              <a:rPr lang="en-US" altLang="zh-CN" dirty="0" smtClean="0">
                <a:latin typeface="方正北魏楷书简体" panose="03000509000000000000" pitchFamily="65" charset="-122"/>
                <a:ea typeface="方正北魏楷书简体" panose="03000509000000000000" pitchFamily="65" charset="-122"/>
              </a:rPr>
              <a:t>GC</a:t>
            </a:r>
          </a:p>
          <a:p>
            <a:pPr lvl="1"/>
            <a:r>
              <a:rPr lang="zh-CN" altLang="en-US" dirty="0" smtClean="0">
                <a:latin typeface="方正北魏楷书简体" panose="03000509000000000000" pitchFamily="65" charset="-122"/>
                <a:ea typeface="方正北魏楷书简体" panose="03000509000000000000" pitchFamily="65" charset="-122"/>
              </a:rPr>
              <a:t>要模拟</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值类型语义，赋值与传参时需要构造新对象并深拷贝原对象数据</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深拷贝没有很好的通用实现办法</a:t>
            </a:r>
            <a:endParaRPr lang="en-US" altLang="zh-CN" dirty="0" smtClean="0">
              <a:latin typeface="方正北魏楷书简体" panose="03000509000000000000" pitchFamily="65" charset="-122"/>
              <a:ea typeface="方正北魏楷书简体" panose="03000509000000000000" pitchFamily="65" charset="-122"/>
            </a:endParaRPr>
          </a:p>
        </p:txBody>
      </p:sp>
      <p:sp>
        <p:nvSpPr>
          <p:cNvPr id="4" name="文本框 3"/>
          <p:cNvSpPr txBox="1"/>
          <p:nvPr/>
        </p:nvSpPr>
        <p:spPr>
          <a:xfrm>
            <a:off x="4171361" y="4378750"/>
            <a:ext cx="6603476" cy="369332"/>
          </a:xfrm>
          <a:prstGeom prst="rect">
            <a:avLst/>
          </a:prstGeom>
          <a:noFill/>
        </p:spPr>
        <p:txBody>
          <a:bodyPr wrap="square" rtlCol="0">
            <a:spAutoFit/>
          </a:bodyPr>
          <a:lstStyle/>
          <a:p>
            <a:r>
              <a:rPr lang="zh-CN" altLang="en-US" dirty="0" smtClean="0">
                <a:solidFill>
                  <a:srgbClr val="FF0000"/>
                </a:solidFill>
                <a:latin typeface="方正北魏楷书简体" panose="03000509000000000000" pitchFamily="65" charset="-122"/>
                <a:ea typeface="方正北魏楷书简体" panose="03000509000000000000" pitchFamily="65" charset="-122"/>
              </a:rPr>
              <a:t>所以在</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Lua</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里模拟值类型是一种有很多</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GC</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并且不利于性能的机制</a:t>
            </a:r>
            <a:endParaRPr lang="zh-CN" altLang="en-US" dirty="0">
              <a:solidFill>
                <a:srgbClr val="FF0000"/>
              </a:solidFill>
              <a:latin typeface="方正北魏楷书简体" panose="03000509000000000000" pitchFamily="65" charset="-122"/>
              <a:ea typeface="方正北魏楷书简体" panose="03000509000000000000" pitchFamily="65" charset="-122"/>
            </a:endParaRPr>
          </a:p>
        </p:txBody>
      </p:sp>
      <p:sp>
        <p:nvSpPr>
          <p:cNvPr id="5" name="文本框 4"/>
          <p:cNvSpPr txBox="1"/>
          <p:nvPr/>
        </p:nvSpPr>
        <p:spPr>
          <a:xfrm>
            <a:off x="4171361" y="4748082"/>
            <a:ext cx="6603476" cy="369332"/>
          </a:xfrm>
          <a:prstGeom prst="rect">
            <a:avLst/>
          </a:prstGeom>
          <a:noFill/>
        </p:spPr>
        <p:txBody>
          <a:bodyPr wrap="square" rtlCol="0">
            <a:spAutoFit/>
          </a:bodyPr>
          <a:lstStyle/>
          <a:p>
            <a:r>
              <a:rPr lang="zh-CN" altLang="en-US" dirty="0" smtClean="0">
                <a:solidFill>
                  <a:srgbClr val="FF0000"/>
                </a:solidFill>
                <a:latin typeface="方正北魏楷书简体" panose="03000509000000000000" pitchFamily="65" charset="-122"/>
                <a:ea typeface="方正北魏楷书简体" panose="03000509000000000000" pitchFamily="65" charset="-122"/>
              </a:rPr>
              <a:t>约定</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Cs2LuaScript</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工程里不要定义值类型</a:t>
            </a:r>
            <a:endParaRPr lang="zh-CN" altLang="en-US" dirty="0">
              <a:solidFill>
                <a:srgbClr val="FF0000"/>
              </a:solidFill>
              <a:latin typeface="方正北魏楷书简体" panose="03000509000000000000" pitchFamily="65" charset="-122"/>
              <a:ea typeface="方正北魏楷书简体" panose="03000509000000000000" pitchFamily="65" charset="-122"/>
            </a:endParaRPr>
          </a:p>
        </p:txBody>
      </p:sp>
      <p:sp>
        <p:nvSpPr>
          <p:cNvPr id="6" name="文本框 5"/>
          <p:cNvSpPr txBox="1"/>
          <p:nvPr/>
        </p:nvSpPr>
        <p:spPr>
          <a:xfrm>
            <a:off x="4171361" y="5124657"/>
            <a:ext cx="6603476" cy="646331"/>
          </a:xfrm>
          <a:prstGeom prst="rect">
            <a:avLst/>
          </a:prstGeom>
          <a:noFill/>
        </p:spPr>
        <p:txBody>
          <a:bodyPr wrap="square" rtlCol="0">
            <a:spAutoFit/>
          </a:bodyPr>
          <a:lstStyle/>
          <a:p>
            <a:r>
              <a:rPr lang="zh-CN" altLang="en-US" dirty="0" smtClean="0">
                <a:solidFill>
                  <a:srgbClr val="FF0000"/>
                </a:solidFill>
                <a:latin typeface="方正北魏楷书简体" panose="03000509000000000000" pitchFamily="65" charset="-122"/>
                <a:ea typeface="方正北魏楷书简体" panose="03000509000000000000" pitchFamily="65" charset="-122"/>
              </a:rPr>
              <a:t>但是可能需要用到</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c#</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里的值类型，或者</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c#</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 API</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的参数或返回值会用到值类型</a:t>
            </a:r>
            <a:endParaRPr lang="zh-CN" altLang="en-US" dirty="0">
              <a:solidFill>
                <a:srgbClr val="FF0000"/>
              </a:solidFill>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值类型处理</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en-US" altLang="zh-CN" dirty="0" smtClean="0">
                <a:latin typeface="方正北魏楷书简体" panose="03000509000000000000" pitchFamily="65" charset="-122"/>
                <a:ea typeface="方正北魏楷书简体" panose="03000509000000000000" pitchFamily="65" charset="-122"/>
              </a:rPr>
              <a:t>GC</a:t>
            </a:r>
            <a:r>
              <a:rPr lang="zh-CN" altLang="en-US" dirty="0" smtClean="0">
                <a:latin typeface="方正北魏楷书简体" panose="03000509000000000000" pitchFamily="65" charset="-122"/>
                <a:ea typeface="方正北魏楷书简体" panose="03000509000000000000" pitchFamily="65" charset="-122"/>
              </a:rPr>
              <a:t>问题</a:t>
            </a:r>
            <a:endParaRPr lang="en-US" altLang="zh-CN"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里模拟值类型赋值操作与传参时需要构建新的对象</a:t>
            </a:r>
            <a:endParaRPr lang="en-US" altLang="zh-CN"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里的</a:t>
            </a:r>
            <a:r>
              <a:rPr lang="en-US" altLang="zh-CN" dirty="0" err="1" smtClean="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的返回值如果是值类型，每次调用都会产生一个</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里的对象包装</a:t>
            </a:r>
            <a:endParaRPr lang="en-US" altLang="zh-CN"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值类型处理</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268187"/>
            <a:ext cx="5623874" cy="4351338"/>
          </a:xfrm>
        </p:spPr>
        <p:txBody>
          <a:bodyPr/>
          <a:lstStyle/>
          <a:p>
            <a:r>
              <a:rPr lang="zh-CN" altLang="en-US" dirty="0" smtClean="0">
                <a:latin typeface="方正北魏楷书简体" panose="03000509000000000000" pitchFamily="65" charset="-122"/>
                <a:ea typeface="方正北魏楷书简体" panose="03000509000000000000" pitchFamily="65" charset="-122"/>
              </a:rPr>
              <a:t>解决方案</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模拟值类型赋值与传参时构建新对象</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在函数进入时为每个值类型准备一个待回收记录表</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分配新的值类型对象时记录到待回收记录表</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函数返回前回收记录表里的值类型对象</a:t>
            </a:r>
            <a:endParaRPr lang="en-US" altLang="zh-CN" dirty="0">
              <a:latin typeface="方正北魏楷书简体" panose="03000509000000000000" pitchFamily="65" charset="-122"/>
              <a:ea typeface="方正北魏楷书简体" panose="03000509000000000000" pitchFamily="65" charset="-122"/>
            </a:endParaRPr>
          </a:p>
        </p:txBody>
      </p:sp>
      <p:pic>
        <p:nvPicPr>
          <p:cNvPr id="1026" name="Picture 2" descr="C:\Users\DREAMA~1\AppData\Local\Temp\SNAGHTML261ab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2061" y="1326093"/>
            <a:ext cx="6545066" cy="50759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值类型处理</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268187"/>
            <a:ext cx="5623874" cy="4351338"/>
          </a:xfrm>
        </p:spPr>
        <p:txBody>
          <a:bodyPr>
            <a:normAutofit lnSpcReduction="10000"/>
          </a:bodyPr>
          <a:lstStyle/>
          <a:p>
            <a:r>
              <a:rPr lang="zh-CN" altLang="en-US" dirty="0" smtClean="0">
                <a:latin typeface="方正北魏楷书简体" panose="03000509000000000000" pitchFamily="65" charset="-122"/>
                <a:ea typeface="方正北魏楷书简体" panose="03000509000000000000" pitchFamily="65" charset="-122"/>
              </a:rPr>
              <a:t>解决方案</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模拟值类型赋值与传参时构建新对象</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值</a:t>
            </a:r>
            <a:r>
              <a:rPr lang="zh-CN" altLang="en-US" dirty="0">
                <a:latin typeface="方正北魏楷书简体" panose="03000509000000000000" pitchFamily="65" charset="-122"/>
                <a:ea typeface="方正北魏楷书简体" panose="03000509000000000000" pitchFamily="65" charset="-122"/>
              </a:rPr>
              <a:t>类型返回值在返回前从当前函数的待回收对象表移到调用方函数的待回收对象表中</a:t>
            </a:r>
            <a:endParaRPr lang="en-US" altLang="zh-CN" dirty="0">
              <a:latin typeface="方正北魏楷书简体" panose="03000509000000000000" pitchFamily="65" charset="-122"/>
              <a:ea typeface="方正北魏楷书简体" panose="03000509000000000000" pitchFamily="65" charset="-122"/>
            </a:endParaRPr>
          </a:p>
          <a:p>
            <a:pPr lvl="3"/>
            <a:r>
              <a:rPr lang="zh-CN" altLang="en-US" dirty="0">
                <a:latin typeface="方正北魏楷书简体" panose="03000509000000000000" pitchFamily="65" charset="-122"/>
                <a:ea typeface="方正北魏楷书简体" panose="03000509000000000000" pitchFamily="65" charset="-122"/>
              </a:rPr>
              <a:t>返回语句转换时识别处理</a:t>
            </a:r>
            <a:endParaRPr lang="en-US" altLang="zh-CN" dirty="0">
              <a:latin typeface="方正北魏楷书简体" panose="03000509000000000000" pitchFamily="65" charset="-122"/>
              <a:ea typeface="方正北魏楷书简体" panose="03000509000000000000" pitchFamily="65" charset="-122"/>
            </a:endParaRPr>
          </a:p>
          <a:p>
            <a:pPr lvl="2"/>
            <a:r>
              <a:rPr lang="zh-CN" altLang="en-US" dirty="0">
                <a:latin typeface="方正北魏楷书简体" panose="03000509000000000000" pitchFamily="65" charset="-122"/>
                <a:ea typeface="方正北魏楷书简体" panose="03000509000000000000" pitchFamily="65" charset="-122"/>
              </a:rPr>
              <a:t>被</a:t>
            </a:r>
            <a:r>
              <a:rPr lang="en-US" altLang="zh-CN" dirty="0">
                <a:latin typeface="方正北魏楷书简体" panose="03000509000000000000" pitchFamily="65" charset="-122"/>
                <a:ea typeface="方正北魏楷书简体" panose="03000509000000000000" pitchFamily="65" charset="-122"/>
              </a:rPr>
              <a:t>lambda</a:t>
            </a:r>
            <a:r>
              <a:rPr lang="zh-CN" altLang="en-US" dirty="0">
                <a:latin typeface="方正北魏楷书简体" panose="03000509000000000000" pitchFamily="65" charset="-122"/>
                <a:ea typeface="方正北魏楷书简体" panose="03000509000000000000" pitchFamily="65" charset="-122"/>
              </a:rPr>
              <a:t>函数捕获的变量不能回收</a:t>
            </a:r>
            <a:endParaRPr lang="en-US" altLang="zh-CN" dirty="0">
              <a:latin typeface="方正北魏楷书简体" panose="03000509000000000000" pitchFamily="65" charset="-122"/>
              <a:ea typeface="方正北魏楷书简体" panose="03000509000000000000" pitchFamily="65" charset="-122"/>
            </a:endParaRPr>
          </a:p>
          <a:p>
            <a:pPr lvl="3"/>
            <a:r>
              <a:rPr lang="zh-CN" altLang="en-US" dirty="0">
                <a:latin typeface="方正北魏楷书简体" panose="03000509000000000000" pitchFamily="65" charset="-122"/>
                <a:ea typeface="方正北魏楷书简体" panose="03000509000000000000" pitchFamily="65" charset="-122"/>
              </a:rPr>
              <a:t>基于</a:t>
            </a:r>
            <a:r>
              <a:rPr lang="en-US" altLang="zh-CN" dirty="0">
                <a:latin typeface="方正北魏楷书简体" panose="03000509000000000000" pitchFamily="65" charset="-122"/>
                <a:ea typeface="方正北魏楷书简体" panose="03000509000000000000" pitchFamily="65" charset="-122"/>
              </a:rPr>
              <a:t>lambda</a:t>
            </a:r>
            <a:r>
              <a:rPr lang="zh-CN" altLang="en-US" dirty="0">
                <a:latin typeface="方正北魏楷书简体" panose="03000509000000000000" pitchFamily="65" charset="-122"/>
                <a:ea typeface="方正北魏楷书简体" panose="03000509000000000000" pitchFamily="65" charset="-122"/>
              </a:rPr>
              <a:t>函数数据流分析获取捕获变量</a:t>
            </a:r>
            <a:endParaRPr lang="en-US" altLang="zh-CN" dirty="0">
              <a:latin typeface="方正北魏楷书简体" panose="03000509000000000000" pitchFamily="65" charset="-122"/>
              <a:ea typeface="方正北魏楷书简体" panose="03000509000000000000" pitchFamily="65" charset="-122"/>
            </a:endParaRPr>
          </a:p>
          <a:p>
            <a:pPr lvl="3"/>
            <a:r>
              <a:rPr lang="zh-CN" altLang="en-US" dirty="0">
                <a:latin typeface="方正北魏楷书简体" panose="03000509000000000000" pitchFamily="65" charset="-122"/>
                <a:ea typeface="方正北魏楷书简体" panose="03000509000000000000" pitchFamily="65" charset="-122"/>
              </a:rPr>
              <a:t>每次对捕获变量赋值后处理</a:t>
            </a:r>
            <a:endParaRPr lang="en-US" altLang="zh-CN" dirty="0">
              <a:latin typeface="方正北魏楷书简体" panose="03000509000000000000" pitchFamily="65" charset="-122"/>
              <a:ea typeface="方正北魏楷书简体" panose="03000509000000000000" pitchFamily="65" charset="-122"/>
            </a:endParaRPr>
          </a:p>
          <a:p>
            <a:pPr lvl="2"/>
            <a:r>
              <a:rPr lang="zh-CN" altLang="en-US" dirty="0">
                <a:latin typeface="方正北魏楷书简体" panose="03000509000000000000" pitchFamily="65" charset="-122"/>
                <a:ea typeface="方正北魏楷书简体" panose="03000509000000000000" pitchFamily="65" charset="-122"/>
              </a:rPr>
              <a:t>对象的值类型字段不能</a:t>
            </a:r>
            <a:r>
              <a:rPr lang="zh-CN" altLang="en-US" dirty="0" smtClean="0">
                <a:latin typeface="方正北魏楷书简体" panose="03000509000000000000" pitchFamily="65" charset="-122"/>
                <a:ea typeface="方正北魏楷书简体" panose="03000509000000000000" pitchFamily="65" charset="-122"/>
              </a:rPr>
              <a:t>回收</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a:latin typeface="方正北魏楷书简体" panose="03000509000000000000" pitchFamily="65" charset="-122"/>
                <a:ea typeface="方正北魏楷书简体" panose="03000509000000000000" pitchFamily="65" charset="-122"/>
              </a:rPr>
              <a:t>赋值给数组或集合的值类型不能回收</a:t>
            </a:r>
            <a:endParaRPr lang="en-US" altLang="zh-CN" dirty="0">
              <a:latin typeface="方正北魏楷书简体" panose="03000509000000000000" pitchFamily="65" charset="-122"/>
              <a:ea typeface="方正北魏楷书简体" panose="03000509000000000000" pitchFamily="65" charset="-122"/>
            </a:endParaRPr>
          </a:p>
          <a:p>
            <a:pPr lvl="3"/>
            <a:r>
              <a:rPr lang="zh-CN" altLang="en-US" dirty="0">
                <a:latin typeface="方正北魏楷书简体" panose="03000509000000000000" pitchFamily="65" charset="-122"/>
                <a:ea typeface="方正北魏楷书简体" panose="03000509000000000000" pitchFamily="65" charset="-122"/>
              </a:rPr>
              <a:t>定制赋值处理</a:t>
            </a:r>
            <a:endParaRPr lang="en-US" altLang="zh-CN" dirty="0">
              <a:latin typeface="方正北魏楷书简体" panose="03000509000000000000" pitchFamily="65" charset="-122"/>
              <a:ea typeface="方正北魏楷书简体" panose="03000509000000000000" pitchFamily="65" charset="-122"/>
            </a:endParaRPr>
          </a:p>
          <a:p>
            <a:pPr lvl="2"/>
            <a:endParaRPr lang="en-US" altLang="zh-CN" dirty="0">
              <a:latin typeface="方正北魏楷书简体" panose="03000509000000000000" pitchFamily="65" charset="-122"/>
              <a:ea typeface="方正北魏楷书简体" panose="03000509000000000000" pitchFamily="65" charset="-122"/>
            </a:endParaRPr>
          </a:p>
          <a:p>
            <a:pPr lvl="2"/>
            <a:endParaRPr lang="en-US" altLang="zh-CN" dirty="0">
              <a:latin typeface="方正北魏楷书简体" panose="03000509000000000000" pitchFamily="65" charset="-122"/>
              <a:ea typeface="方正北魏楷书简体" panose="03000509000000000000" pitchFamily="65" charset="-122"/>
            </a:endParaRPr>
          </a:p>
        </p:txBody>
      </p:sp>
      <p:pic>
        <p:nvPicPr>
          <p:cNvPr id="5" name="Picture 2" descr="C:\Users\DREAMA~1\AppData\Local\Temp\SNAGHTML261ab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548" y="1353308"/>
            <a:ext cx="6545066" cy="50759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值类型处理</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268187"/>
            <a:ext cx="10247721" cy="4351338"/>
          </a:xfrm>
        </p:spPr>
        <p:txBody>
          <a:bodyPr/>
          <a:lstStyle/>
          <a:p>
            <a:r>
              <a:rPr lang="zh-CN" altLang="en-US" dirty="0" smtClean="0">
                <a:latin typeface="方正北魏楷书简体" panose="03000509000000000000" pitchFamily="65" charset="-122"/>
                <a:ea typeface="方正北魏楷书简体" panose="03000509000000000000" pitchFamily="65" charset="-122"/>
              </a:rPr>
              <a:t>解决方案</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调用</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的</a:t>
            </a:r>
            <a:r>
              <a:rPr lang="en-US" altLang="zh-CN" dirty="0" smtClean="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如果返回值是值类型，</a:t>
            </a:r>
            <a:r>
              <a:rPr lang="en-US" altLang="zh-CN" dirty="0" err="1" smtClean="0">
                <a:latin typeface="方正北魏楷书简体" panose="03000509000000000000" pitchFamily="65" charset="-122"/>
                <a:ea typeface="方正北魏楷书简体" panose="03000509000000000000" pitchFamily="65" charset="-122"/>
              </a:rPr>
              <a:t>slua</a:t>
            </a:r>
            <a:r>
              <a:rPr lang="zh-CN" altLang="en-US" dirty="0" smtClean="0">
                <a:latin typeface="方正北魏楷书简体" panose="03000509000000000000" pitchFamily="65" charset="-122"/>
                <a:ea typeface="方正北魏楷书简体" panose="03000509000000000000" pitchFamily="65" charset="-122"/>
              </a:rPr>
              <a:t>在</a:t>
            </a:r>
            <a:r>
              <a:rPr lang="en-US" altLang="zh-CN" dirty="0" smtClean="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包装代码里每次都会创建一个新的关联了值类型元表的</a:t>
            </a:r>
            <a:r>
              <a:rPr lang="en-US" altLang="zh-CN" dirty="0" err="1" smtClean="0">
                <a:latin typeface="方正北魏楷书简体" panose="03000509000000000000" pitchFamily="65" charset="-122"/>
                <a:ea typeface="方正北魏楷书简体" panose="03000509000000000000" pitchFamily="65" charset="-122"/>
              </a:rPr>
              <a:t>userdata</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这些需要在</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端为这些</a:t>
            </a:r>
            <a:r>
              <a:rPr lang="en-US" altLang="zh-CN" dirty="0" smtClean="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编写一个非值类型返回值的版本，比如使用</a:t>
            </a:r>
            <a:r>
              <a:rPr lang="en-US" altLang="zh-CN" dirty="0" smtClean="0">
                <a:latin typeface="方正北魏楷书简体" panose="03000509000000000000" pitchFamily="65" charset="-122"/>
                <a:ea typeface="方正北魏楷书简体" panose="03000509000000000000" pitchFamily="65" charset="-122"/>
              </a:rPr>
              <a:t>out</a:t>
            </a:r>
            <a:r>
              <a:rPr lang="zh-CN" altLang="en-US" dirty="0" smtClean="0">
                <a:latin typeface="方正北魏楷书简体" panose="03000509000000000000" pitchFamily="65" charset="-122"/>
                <a:ea typeface="方正北魏楷书简体" panose="03000509000000000000" pitchFamily="65" charset="-122"/>
              </a:rPr>
              <a:t>参数分别返回值类型的数据成员</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然后在</a:t>
            </a:r>
            <a:r>
              <a:rPr lang="en-US" altLang="zh-CN" dirty="0" err="1" smtClean="0">
                <a:latin typeface="方正北魏楷书简体" panose="03000509000000000000" pitchFamily="65" charset="-122"/>
                <a:ea typeface="方正北魏楷书简体" panose="03000509000000000000" pitchFamily="65" charset="-122"/>
              </a:rPr>
              <a:t>generator.dsl</a:t>
            </a:r>
            <a:r>
              <a:rPr lang="zh-CN" altLang="en-US" dirty="0" smtClean="0">
                <a:latin typeface="方正北魏楷书简体" panose="03000509000000000000" pitchFamily="65" charset="-122"/>
                <a:ea typeface="方正北魏楷书简体" panose="03000509000000000000" pitchFamily="65" charset="-122"/>
              </a:rPr>
              <a:t>里定制这些</a:t>
            </a:r>
            <a:r>
              <a:rPr lang="en-US" altLang="zh-CN" dirty="0" smtClean="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的翻译，改为调用非值类型返回值版本，并重新构造值类型对象（使用对象池并记录到待回收对象表中）</a:t>
            </a:r>
            <a:endParaRPr lang="en-US" altLang="zh-CN"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值类型处理</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268187"/>
            <a:ext cx="5623874" cy="4351338"/>
          </a:xfrm>
        </p:spPr>
        <p:txBody>
          <a:bodyPr/>
          <a:lstStyle/>
          <a:p>
            <a:r>
              <a:rPr lang="zh-CN" altLang="en-US" dirty="0" smtClean="0">
                <a:latin typeface="方正北魏楷书简体" panose="03000509000000000000" pitchFamily="65" charset="-122"/>
                <a:ea typeface="方正北魏楷书简体" panose="03000509000000000000" pitchFamily="65" charset="-122"/>
              </a:rPr>
              <a:t>解决方案</a:t>
            </a:r>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331915" y="1885816"/>
            <a:ext cx="11541866" cy="3568320"/>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值类型处理</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268187"/>
            <a:ext cx="10572946" cy="4351338"/>
          </a:xfrm>
        </p:spPr>
        <p:txBody>
          <a:bodyPr/>
          <a:lstStyle/>
          <a:p>
            <a:r>
              <a:rPr lang="zh-CN" altLang="en-US" dirty="0" smtClean="0">
                <a:latin typeface="方正北魏楷书简体" panose="03000509000000000000" pitchFamily="65" charset="-122"/>
                <a:ea typeface="方正北魏楷书简体" panose="03000509000000000000" pitchFamily="65" charset="-122"/>
              </a:rPr>
              <a:t>解决方案</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前面提到的值类型操作，都需要在</a:t>
            </a:r>
            <a:r>
              <a:rPr lang="en-US" altLang="zh-CN" dirty="0" err="1" smtClean="0">
                <a:latin typeface="方正北魏楷书简体" panose="03000509000000000000" pitchFamily="65" charset="-122"/>
                <a:ea typeface="方正北魏楷书简体" panose="03000509000000000000" pitchFamily="65" charset="-122"/>
              </a:rPr>
              <a:t>generator.dsl</a:t>
            </a:r>
            <a:r>
              <a:rPr lang="zh-CN" altLang="en-US" dirty="0" smtClean="0">
                <a:latin typeface="方正北魏楷书简体" panose="03000509000000000000" pitchFamily="65" charset="-122"/>
                <a:ea typeface="方正北魏楷书简体" panose="03000509000000000000" pitchFamily="65" charset="-122"/>
              </a:rPr>
              <a:t>里为每类值类型操作针对每个具体的值类型进行定制翻译</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smtClean="0">
                <a:latin typeface="方正北魏楷书简体" panose="03000509000000000000" pitchFamily="65" charset="-122"/>
                <a:ea typeface="方正北魏楷书简体" panose="03000509000000000000" pitchFamily="65" charset="-122"/>
              </a:rPr>
              <a:t>Out</a:t>
            </a:r>
            <a:r>
              <a:rPr lang="zh-CN" altLang="en-US" dirty="0" smtClean="0">
                <a:latin typeface="方正北魏楷书简体" panose="03000509000000000000" pitchFamily="65" charset="-122"/>
                <a:ea typeface="方正北魏楷书简体" panose="03000509000000000000" pitchFamily="65" charset="-122"/>
              </a:rPr>
              <a:t>参数</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复制新对象</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值类型传参</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外部值类型特性</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外部值类型返回值</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值类型</a:t>
            </a:r>
            <a:r>
              <a:rPr lang="en-US" altLang="zh-CN" dirty="0" smtClean="0">
                <a:latin typeface="方正北魏楷书简体" panose="03000509000000000000" pitchFamily="65" charset="-122"/>
                <a:ea typeface="方正北魏楷书简体" panose="03000509000000000000" pitchFamily="65" charset="-122"/>
              </a:rPr>
              <a:t>indexer</a:t>
            </a:r>
          </a:p>
          <a:p>
            <a:pPr lvl="2"/>
            <a:r>
              <a:rPr lang="zh-CN" altLang="en-US" dirty="0" smtClean="0">
                <a:latin typeface="方正北魏楷书简体" panose="03000509000000000000" pitchFamily="65" charset="-122"/>
                <a:ea typeface="方正北魏楷书简体" panose="03000509000000000000" pitchFamily="65" charset="-122"/>
              </a:rPr>
              <a:t>值类型数组</a:t>
            </a:r>
            <a:endParaRPr lang="en-US" altLang="zh-CN" dirty="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4059433" y="2250927"/>
            <a:ext cx="7231242" cy="394708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与</a:t>
            </a:r>
            <a:r>
              <a:rPr lang="en-US" altLang="zh-CN" dirty="0" err="1" smtClean="0">
                <a:latin typeface="方正北魏楷书简体" panose="03000509000000000000" pitchFamily="65" charset="-122"/>
                <a:ea typeface="方正北魏楷书简体" panose="03000509000000000000" pitchFamily="65" charset="-122"/>
              </a:rPr>
              <a:t>Lua</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564823" y="1302438"/>
            <a:ext cx="10572946" cy="4909826"/>
          </a:xfrm>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语言选择</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a:latin typeface="方正北魏楷书简体" panose="03000509000000000000" pitchFamily="65" charset="-122"/>
              <a:ea typeface="方正北魏楷书简体" panose="03000509000000000000" pitchFamily="65" charset="-122"/>
            </a:endParaRPr>
          </a:p>
        </p:txBody>
      </p:sp>
      <p:pic>
        <p:nvPicPr>
          <p:cNvPr id="1026" name="Picture 2" descr="C:\Users\DREAMA~1\AppData\Local\Temp\SNAGHTML2d3c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577" y="1358995"/>
            <a:ext cx="8205494" cy="50229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值类型处理</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a:xfrm>
            <a:off x="478974" y="1268187"/>
            <a:ext cx="10167593" cy="4351338"/>
          </a:xfrm>
        </p:spPr>
        <p:txBody>
          <a:bodyPr/>
          <a:lstStyle/>
          <a:p>
            <a:r>
              <a:rPr lang="zh-CN" altLang="en-US" dirty="0" smtClean="0">
                <a:latin typeface="方正北魏楷书简体" panose="03000509000000000000" pitchFamily="65" charset="-122"/>
                <a:ea typeface="方正北魏楷书简体" panose="03000509000000000000" pitchFamily="65" charset="-122"/>
              </a:rPr>
              <a:t>解决方案</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复制新对象的定制翻译脚本（</a:t>
            </a:r>
            <a:r>
              <a:rPr lang="en-US" altLang="zh-CN" dirty="0" smtClean="0">
                <a:latin typeface="方正北魏楷书简体" panose="03000509000000000000" pitchFamily="65" charset="-122"/>
                <a:ea typeface="方正北魏楷书简体" panose="03000509000000000000" pitchFamily="65" charset="-122"/>
              </a:rPr>
              <a:t>DSL</a:t>
            </a:r>
            <a:r>
              <a:rPr lang="zh-CN" altLang="en-US" dirty="0" smtClean="0">
                <a:latin typeface="方正北魏楷书简体" panose="03000509000000000000" pitchFamily="65" charset="-122"/>
                <a:ea typeface="方正北魏楷书简体" panose="03000509000000000000" pitchFamily="65" charset="-122"/>
              </a:rPr>
              <a:t>）</a:t>
            </a:r>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6" name="图片 5"/>
          <p:cNvPicPr>
            <a:picLocks noChangeAspect="1"/>
          </p:cNvPicPr>
          <p:nvPr/>
        </p:nvPicPr>
        <p:blipFill>
          <a:blip r:embed="rId2"/>
          <a:stretch>
            <a:fillRect/>
          </a:stretch>
        </p:blipFill>
        <p:spPr>
          <a:xfrm>
            <a:off x="1730195" y="2176479"/>
            <a:ext cx="8965971" cy="3961708"/>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主要内容</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第七章 性能问题与优化策略</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dirty="0" smtClean="0">
                <a:latin typeface="方正北魏楷书简体" panose="03000509000000000000" pitchFamily="65" charset="-122"/>
                <a:ea typeface="方正北魏楷书简体" panose="03000509000000000000" pitchFamily="65" charset="-122"/>
              </a:rPr>
              <a:t>1</a:t>
            </a:r>
            <a:r>
              <a:rPr lang="zh-CN" altLang="en-US" dirty="0" smtClean="0">
                <a:latin typeface="方正北魏楷书简体" panose="03000509000000000000" pitchFamily="65" charset="-122"/>
                <a:ea typeface="方正北魏楷书简体" panose="03000509000000000000" pitchFamily="65" charset="-122"/>
              </a:rPr>
              <a:t>、函数对象</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dirty="0" smtClean="0">
                <a:latin typeface="方正北魏楷书简体" panose="03000509000000000000" pitchFamily="65" charset="-122"/>
                <a:ea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rPr>
              <a:t>、表</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dirty="0" smtClean="0">
                <a:latin typeface="方正北魏楷书简体" panose="03000509000000000000" pitchFamily="65" charset="-122"/>
                <a:ea typeface="方正北魏楷书简体" panose="03000509000000000000" pitchFamily="65" charset="-122"/>
              </a:rPr>
              <a:t>3</a:t>
            </a:r>
            <a:r>
              <a:rPr lang="zh-CN" altLang="en-US" dirty="0" smtClean="0">
                <a:latin typeface="方正北魏楷书简体" panose="03000509000000000000" pitchFamily="65" charset="-122"/>
                <a:ea typeface="方正北魏楷书简体" panose="03000509000000000000" pitchFamily="65" charset="-122"/>
              </a:rPr>
              <a:t>、字符串</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dirty="0" smtClean="0">
                <a:latin typeface="方正北魏楷书简体" panose="03000509000000000000" pitchFamily="65" charset="-122"/>
                <a:ea typeface="方正北魏楷书简体" panose="03000509000000000000" pitchFamily="65" charset="-122"/>
              </a:rPr>
              <a:t>4</a:t>
            </a:r>
            <a:r>
              <a:rPr lang="zh-CN" altLang="en-US" dirty="0" smtClean="0">
                <a:latin typeface="方正北魏楷书简体" panose="03000509000000000000" pitchFamily="65" charset="-122"/>
                <a:ea typeface="方正北魏楷书简体" panose="03000509000000000000" pitchFamily="65" charset="-122"/>
              </a:rPr>
              <a:t>、异常处理与</a:t>
            </a:r>
            <a:r>
              <a:rPr lang="en-US" altLang="zh-CN" dirty="0" smtClean="0">
                <a:latin typeface="方正北魏楷书简体" panose="03000509000000000000" pitchFamily="65" charset="-122"/>
                <a:ea typeface="方正北魏楷书简体" panose="03000509000000000000" pitchFamily="65" charset="-122"/>
              </a:rPr>
              <a:t>using</a:t>
            </a:r>
            <a:r>
              <a:rPr lang="zh-CN" altLang="en-US" dirty="0" smtClean="0">
                <a:latin typeface="方正北魏楷书简体" panose="03000509000000000000" pitchFamily="65" charset="-122"/>
                <a:ea typeface="方正北魏楷书简体" panose="03000509000000000000" pitchFamily="65" charset="-122"/>
              </a:rPr>
              <a:t>语句</a:t>
            </a:r>
            <a:endParaRPr lang="en-US" altLang="zh-CN" dirty="0" smtClean="0">
              <a:latin typeface="方正北魏楷书简体" panose="03000509000000000000" pitchFamily="65" charset="-122"/>
              <a:ea typeface="方正北魏楷书简体" panose="03000509000000000000" pitchFamily="65" charset="-122"/>
            </a:endParaRPr>
          </a:p>
          <a:p>
            <a:pPr marL="457200" lvl="1" indent="0">
              <a:buNone/>
            </a:pPr>
            <a:r>
              <a:rPr lang="en-US" altLang="zh-CN" dirty="0">
                <a:latin typeface="方正北魏楷书简体" panose="03000509000000000000" pitchFamily="65" charset="-122"/>
                <a:ea typeface="方正北魏楷书简体" panose="03000509000000000000" pitchFamily="65" charset="-122"/>
              </a:rPr>
              <a:t>5</a:t>
            </a:r>
            <a:r>
              <a:rPr lang="zh-CN" altLang="en-US" dirty="0" smtClean="0">
                <a:latin typeface="方正北魏楷书简体" panose="03000509000000000000" pitchFamily="65" charset="-122"/>
                <a:ea typeface="方正北魏楷书简体" panose="03000509000000000000" pitchFamily="65" charset="-122"/>
              </a:rPr>
              <a:t>、柔性可用</a:t>
            </a:r>
            <a:endParaRPr lang="en-US" altLang="zh-CN" dirty="0" smtClean="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性能问题与优化策略</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函数对象</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里每个函数对象至少占</a:t>
            </a:r>
            <a:r>
              <a:rPr lang="en-US" altLang="zh-CN" dirty="0" smtClean="0">
                <a:latin typeface="方正北魏楷书简体" panose="03000509000000000000" pitchFamily="65" charset="-122"/>
                <a:ea typeface="方正北魏楷书简体" panose="03000509000000000000" pitchFamily="65" charset="-122"/>
              </a:rPr>
              <a:t>20</a:t>
            </a:r>
            <a:r>
              <a:rPr lang="zh-CN" altLang="en-US" dirty="0" smtClean="0">
                <a:latin typeface="方正北魏楷书简体" panose="03000509000000000000" pitchFamily="65" charset="-122"/>
                <a:ea typeface="方正北魏楷书简体" panose="03000509000000000000" pitchFamily="65" charset="-122"/>
              </a:rPr>
              <a:t>字节</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函数对象在</a:t>
            </a:r>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里主要用在各种表达式与语句的翻译里，通常是复合赋值或带有</a:t>
            </a:r>
            <a:r>
              <a:rPr lang="en-US" altLang="zh-CN" dirty="0" smtClean="0">
                <a:latin typeface="方正北魏楷书简体" panose="03000509000000000000" pitchFamily="65" charset="-122"/>
                <a:ea typeface="方正北魏楷书简体" panose="03000509000000000000" pitchFamily="65" charset="-122"/>
              </a:rPr>
              <a:t>ref/out</a:t>
            </a:r>
            <a:r>
              <a:rPr lang="zh-CN" altLang="en-US" dirty="0" smtClean="0">
                <a:latin typeface="方正北魏楷书简体" panose="03000509000000000000" pitchFamily="65" charset="-122"/>
                <a:ea typeface="方正北魏楷书简体" panose="03000509000000000000" pitchFamily="65" charset="-122"/>
              </a:rPr>
              <a:t>参数的函数调用需要使用函数对象包装</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在第二步翻译时移除了部分简单用法下的函数对象（见后面），其它情形下的函数对象，需要在性能分析发现热点时通过手动拆分表达式来处理</a:t>
            </a:r>
            <a:endParaRPr lang="en-US" altLang="zh-CN" dirty="0" smtClean="0">
              <a:latin typeface="方正北魏楷书简体" panose="03000509000000000000" pitchFamily="65" charset="-122"/>
              <a:ea typeface="方正北魏楷书简体" panose="03000509000000000000" pitchFamily="65" charset="-122"/>
            </a:endParaRPr>
          </a:p>
          <a:p>
            <a:pPr lvl="1"/>
            <a:endParaRPr lang="en-US" altLang="zh-CN" dirty="0">
              <a:latin typeface="方正北魏楷书简体" panose="03000509000000000000" pitchFamily="65" charset="-122"/>
              <a:ea typeface="方正北魏楷书简体" panose="03000509000000000000" pitchFamily="65" charset="-122"/>
            </a:endParaRPr>
          </a:p>
          <a:p>
            <a:pPr lvl="1"/>
            <a:r>
              <a:rPr lang="zh-CN" altLang="en-US" dirty="0" smtClean="0">
                <a:solidFill>
                  <a:srgbClr val="00B0F0"/>
                </a:solidFill>
                <a:latin typeface="方正北魏楷书简体" panose="03000509000000000000" pitchFamily="65" charset="-122"/>
                <a:ea typeface="方正北魏楷书简体" panose="03000509000000000000" pitchFamily="65" charset="-122"/>
              </a:rPr>
              <a:t>在生成的</a:t>
            </a:r>
            <a:r>
              <a:rPr lang="en-US" altLang="zh-CN" dirty="0" err="1" smtClean="0">
                <a:solidFill>
                  <a:srgbClr val="00B0F0"/>
                </a:solidFill>
                <a:latin typeface="方正北魏楷书简体" panose="03000509000000000000" pitchFamily="65" charset="-122"/>
                <a:ea typeface="方正北魏楷书简体" panose="03000509000000000000" pitchFamily="65" charset="-122"/>
              </a:rPr>
              <a:t>lua</a:t>
            </a:r>
            <a:r>
              <a:rPr lang="zh-CN" altLang="en-US" dirty="0" smtClean="0">
                <a:solidFill>
                  <a:srgbClr val="00B0F0"/>
                </a:solidFill>
                <a:latin typeface="方正北魏楷书简体" panose="03000509000000000000" pitchFamily="65" charset="-122"/>
                <a:ea typeface="方正北魏楷书简体" panose="03000509000000000000" pitchFamily="65" charset="-122"/>
              </a:rPr>
              <a:t>代码里搜索“</a:t>
            </a:r>
            <a:r>
              <a:rPr lang="en-US" altLang="zh-CN" dirty="0" smtClean="0">
                <a:solidFill>
                  <a:srgbClr val="00B0F0"/>
                </a:solidFill>
                <a:latin typeface="方正北魏楷书简体" panose="03000509000000000000" pitchFamily="65" charset="-122"/>
                <a:ea typeface="方正北魏楷书简体" panose="03000509000000000000" pitchFamily="65" charset="-122"/>
              </a:rPr>
              <a:t>(function()</a:t>
            </a:r>
            <a:r>
              <a:rPr lang="zh-CN" altLang="en-US" dirty="0" smtClean="0">
                <a:solidFill>
                  <a:srgbClr val="00B0F0"/>
                </a:solidFill>
                <a:latin typeface="方正北魏楷书简体" panose="03000509000000000000" pitchFamily="65" charset="-122"/>
                <a:ea typeface="方正北魏楷书简体" panose="03000509000000000000" pitchFamily="65" charset="-122"/>
              </a:rPr>
              <a:t>”可以找到翻译使用的匿名函数包装，除</a:t>
            </a:r>
            <a:r>
              <a:rPr lang="en-US" altLang="zh-CN" dirty="0" smtClean="0">
                <a:solidFill>
                  <a:srgbClr val="00B0F0"/>
                </a:solidFill>
                <a:latin typeface="方正北魏楷书简体" panose="03000509000000000000" pitchFamily="65" charset="-122"/>
                <a:ea typeface="方正北魏楷书简体" panose="03000509000000000000" pitchFamily="65" charset="-122"/>
              </a:rPr>
              <a:t>delegate</a:t>
            </a:r>
            <a:r>
              <a:rPr lang="zh-CN" altLang="en-US" dirty="0" smtClean="0">
                <a:solidFill>
                  <a:srgbClr val="00B0F0"/>
                </a:solidFill>
                <a:latin typeface="方正北魏楷书简体" panose="03000509000000000000" pitchFamily="65" charset="-122"/>
                <a:ea typeface="方正北魏楷书简体" panose="03000509000000000000" pitchFamily="65" charset="-122"/>
              </a:rPr>
              <a:t>外，其它都可以通过拆分表达式消除（非性能热点可以不处理）</a:t>
            </a:r>
            <a:endParaRPr lang="en-US" altLang="zh-CN" dirty="0" smtClean="0">
              <a:solidFill>
                <a:srgbClr val="00B0F0"/>
              </a:solidFill>
              <a:latin typeface="方正北魏楷书简体" panose="03000509000000000000" pitchFamily="65" charset="-122"/>
              <a:ea typeface="方正北魏楷书简体" panose="03000509000000000000" pitchFamily="65" charset="-122"/>
            </a:endParaRPr>
          </a:p>
          <a:p>
            <a:pPr lvl="1"/>
            <a:r>
              <a:rPr lang="zh-CN" altLang="en-US" dirty="0" smtClean="0">
                <a:solidFill>
                  <a:srgbClr val="FF0000"/>
                </a:solidFill>
                <a:latin typeface="方正北魏楷书简体" panose="03000509000000000000" pitchFamily="65" charset="-122"/>
                <a:ea typeface="方正北魏楷书简体" panose="03000509000000000000" pitchFamily="65" charset="-122"/>
              </a:rPr>
              <a:t>在</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Tick/Update</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等方法里的函数对象应该尽量消除（可以通过</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luaprofiler</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分析</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GC</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来初步锁定范围）</a:t>
            </a:r>
            <a:endParaRPr lang="en-US" altLang="zh-CN" dirty="0">
              <a:solidFill>
                <a:srgbClr val="FF0000"/>
              </a:solidFill>
              <a:latin typeface="方正北魏楷书简体" panose="03000509000000000000" pitchFamily="65" charset="-122"/>
              <a:ea typeface="方正北魏楷书简体" panose="03000509000000000000" pitchFamily="65" charset="-122"/>
            </a:endParaRPr>
          </a:p>
          <a:p>
            <a:pPr lvl="1"/>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性能问题与优化策略</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lnSpcReduction="10000"/>
          </a:bodyPr>
          <a:lstStyle/>
          <a:p>
            <a:r>
              <a:rPr lang="zh-CN" altLang="en-US" dirty="0" smtClean="0">
                <a:latin typeface="方正北魏楷书简体" panose="03000509000000000000" pitchFamily="65" charset="-122"/>
                <a:ea typeface="方正北魏楷书简体" panose="03000509000000000000" pitchFamily="65" charset="-122"/>
              </a:rPr>
              <a:t>表</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里每个空表至少占</a:t>
            </a:r>
            <a:r>
              <a:rPr lang="en-US" altLang="zh-CN" dirty="0" smtClean="0">
                <a:latin typeface="方正北魏楷书简体" panose="03000509000000000000" pitchFamily="65" charset="-122"/>
                <a:ea typeface="方正北魏楷书简体" panose="03000509000000000000" pitchFamily="65" charset="-122"/>
              </a:rPr>
              <a:t>40</a:t>
            </a:r>
            <a:r>
              <a:rPr lang="zh-CN" altLang="en-US" dirty="0" smtClean="0">
                <a:latin typeface="方正北魏楷书简体" panose="03000509000000000000" pitchFamily="65" charset="-122"/>
                <a:ea typeface="方正北魏楷书简体" panose="03000509000000000000" pitchFamily="65" charset="-122"/>
              </a:rPr>
              <a:t>字节</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表主要用在对象模拟上</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减少表的数量对内存影响很大</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数据表</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每一行是一个对象，有些表行数上万</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smtClean="0">
                <a:latin typeface="方正北魏楷书简体" panose="03000509000000000000" pitchFamily="65" charset="-122"/>
                <a:ea typeface="方正北魏楷书简体" panose="03000509000000000000" pitchFamily="65" charset="-122"/>
              </a:rPr>
              <a:t>我们前端</a:t>
            </a:r>
            <a:r>
              <a:rPr lang="zh-CN" altLang="en-US" dirty="0" smtClean="0">
                <a:latin typeface="方正北魏楷书简体" panose="03000509000000000000" pitchFamily="65" charset="-122"/>
                <a:ea typeface="方正北魏楷书简体" panose="03000509000000000000" pitchFamily="65" charset="-122"/>
              </a:rPr>
              <a:t>表格多达</a:t>
            </a:r>
            <a:r>
              <a:rPr lang="en-US" altLang="zh-CN" dirty="0" smtClean="0">
                <a:latin typeface="方正北魏楷书简体" panose="03000509000000000000" pitchFamily="65" charset="-122"/>
                <a:ea typeface="方正北魏楷书简体" panose="03000509000000000000" pitchFamily="65" charset="-122"/>
              </a:rPr>
              <a:t>500</a:t>
            </a:r>
            <a:r>
              <a:rPr lang="zh-CN" altLang="en-US" dirty="0" smtClean="0">
                <a:latin typeface="方正北魏楷书简体" panose="03000509000000000000" pitchFamily="65" charset="-122"/>
                <a:ea typeface="方正北魏楷书简体" panose="03000509000000000000" pitchFamily="65" charset="-122"/>
              </a:rPr>
              <a:t>多张</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表格数据放在</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里内存占用很高</a:t>
            </a:r>
            <a:endParaRPr lang="en-US" altLang="zh-CN" dirty="0" smtClean="0">
              <a:latin typeface="方正北魏楷书简体" panose="03000509000000000000" pitchFamily="65" charset="-122"/>
              <a:ea typeface="方正北魏楷书简体" panose="03000509000000000000" pitchFamily="65" charset="-122"/>
            </a:endParaRPr>
          </a:p>
          <a:p>
            <a:pPr lvl="3"/>
            <a:r>
              <a:rPr lang="en-US" altLang="zh-CN" dirty="0" smtClean="0">
                <a:latin typeface="方正北魏楷书简体" panose="03000509000000000000" pitchFamily="65" charset="-122"/>
                <a:ea typeface="方正北魏楷书简体" panose="03000509000000000000" pitchFamily="65" charset="-122"/>
              </a:rPr>
              <a:t>Chief</a:t>
            </a:r>
            <a:r>
              <a:rPr lang="zh-CN" altLang="en-US" dirty="0" smtClean="0">
                <a:latin typeface="方正北魏楷书简体" panose="03000509000000000000" pitchFamily="65" charset="-122"/>
                <a:ea typeface="方正北魏楷书简体" panose="03000509000000000000" pitchFamily="65" charset="-122"/>
              </a:rPr>
              <a:t>做了</a:t>
            </a:r>
            <a:r>
              <a:rPr lang="en-US" altLang="zh-CN" dirty="0" smtClean="0">
                <a:latin typeface="方正北魏楷书简体" panose="03000509000000000000" pitchFamily="65" charset="-122"/>
                <a:ea typeface="方正北魏楷书简体" panose="03000509000000000000" pitchFamily="65" charset="-122"/>
              </a:rPr>
              <a:t>2</a:t>
            </a:r>
            <a:r>
              <a:rPr lang="zh-CN" altLang="en-US" dirty="0" smtClean="0">
                <a:latin typeface="方正北魏楷书简体" panose="03000509000000000000" pitchFamily="65" charset="-122"/>
                <a:ea typeface="方正北魏楷书简体" panose="03000509000000000000" pitchFamily="65" charset="-122"/>
              </a:rPr>
              <a:t>个优化</a:t>
            </a:r>
            <a:endParaRPr lang="en-US" altLang="zh-CN" dirty="0" smtClean="0">
              <a:latin typeface="方正北魏楷书简体" panose="03000509000000000000" pitchFamily="65" charset="-122"/>
              <a:ea typeface="方正北魏楷书简体" panose="03000509000000000000" pitchFamily="65" charset="-122"/>
            </a:endParaRPr>
          </a:p>
          <a:p>
            <a:pPr lvl="4"/>
            <a:r>
              <a:rPr lang="zh-CN" altLang="en-US" dirty="0" smtClean="0">
                <a:solidFill>
                  <a:srgbClr val="00B050"/>
                </a:solidFill>
                <a:latin typeface="方正北魏楷书简体" panose="03000509000000000000" pitchFamily="65" charset="-122"/>
                <a:ea typeface="方正北魏楷书简体" panose="03000509000000000000" pitchFamily="65" charset="-122"/>
              </a:rPr>
              <a:t>优化一：表格对象模型采用原始</a:t>
            </a:r>
            <a:r>
              <a:rPr lang="en-US" altLang="zh-CN" dirty="0" err="1" smtClean="0">
                <a:solidFill>
                  <a:srgbClr val="00B050"/>
                </a:solidFill>
                <a:latin typeface="方正北魏楷书简体" panose="03000509000000000000" pitchFamily="65" charset="-122"/>
                <a:ea typeface="方正北魏楷书简体" panose="03000509000000000000" pitchFamily="65" charset="-122"/>
              </a:rPr>
              <a:t>lua</a:t>
            </a:r>
            <a:r>
              <a:rPr lang="en-US" altLang="zh-CN" dirty="0" smtClean="0">
                <a:solidFill>
                  <a:srgbClr val="00B050"/>
                </a:solidFill>
                <a:latin typeface="方正北魏楷书简体" panose="03000509000000000000" pitchFamily="65" charset="-122"/>
                <a:ea typeface="方正北魏楷书简体" panose="03000509000000000000" pitchFamily="65" charset="-122"/>
              </a:rPr>
              <a:t> table</a:t>
            </a:r>
            <a:r>
              <a:rPr lang="zh-CN" altLang="en-US" dirty="0" smtClean="0">
                <a:solidFill>
                  <a:srgbClr val="00B050"/>
                </a:solidFill>
                <a:latin typeface="方正北魏楷书简体" panose="03000509000000000000" pitchFamily="65" charset="-122"/>
                <a:ea typeface="方正北魏楷书简体" panose="03000509000000000000" pitchFamily="65" charset="-122"/>
              </a:rPr>
              <a:t>，去掉继承等特性支持（节省</a:t>
            </a:r>
            <a:r>
              <a:rPr lang="en-US" altLang="zh-CN" dirty="0" smtClean="0">
                <a:solidFill>
                  <a:srgbClr val="00B050"/>
                </a:solidFill>
                <a:latin typeface="方正北魏楷书简体" panose="03000509000000000000" pitchFamily="65" charset="-122"/>
                <a:ea typeface="方正北魏楷书简体" panose="03000509000000000000" pitchFamily="65" charset="-122"/>
              </a:rPr>
              <a:t>150MB</a:t>
            </a:r>
            <a:r>
              <a:rPr lang="zh-CN" altLang="en-US" dirty="0" smtClean="0">
                <a:solidFill>
                  <a:srgbClr val="00B050"/>
                </a:solidFill>
                <a:latin typeface="方正北魏楷书简体" panose="03000509000000000000" pitchFamily="65" charset="-122"/>
                <a:ea typeface="方正北魏楷书简体" panose="03000509000000000000" pitchFamily="65" charset="-122"/>
              </a:rPr>
              <a:t>）</a:t>
            </a:r>
            <a:endParaRPr lang="en-US" altLang="zh-CN" dirty="0" smtClean="0">
              <a:solidFill>
                <a:srgbClr val="00B050"/>
              </a:solidFill>
              <a:latin typeface="方正北魏楷书简体" panose="03000509000000000000" pitchFamily="65" charset="-122"/>
              <a:ea typeface="方正北魏楷书简体" panose="03000509000000000000" pitchFamily="65" charset="-122"/>
            </a:endParaRPr>
          </a:p>
          <a:p>
            <a:pPr lvl="4"/>
            <a:r>
              <a:rPr lang="zh-CN" altLang="en-US" dirty="0" smtClean="0">
                <a:solidFill>
                  <a:srgbClr val="00B050"/>
                </a:solidFill>
                <a:latin typeface="方正北魏楷书简体" panose="03000509000000000000" pitchFamily="65" charset="-122"/>
                <a:ea typeface="方正北魏楷书简体" panose="03000509000000000000" pitchFamily="65" charset="-122"/>
              </a:rPr>
              <a:t>优化二：表格数据挪到</a:t>
            </a:r>
            <a:r>
              <a:rPr lang="en-US" altLang="zh-CN" dirty="0" err="1" smtClean="0">
                <a:solidFill>
                  <a:srgbClr val="00B050"/>
                </a:solidFill>
                <a:latin typeface="方正北魏楷书简体" panose="03000509000000000000" pitchFamily="65" charset="-122"/>
                <a:ea typeface="方正北魏楷书简体" panose="03000509000000000000" pitchFamily="65" charset="-122"/>
              </a:rPr>
              <a:t>c#</a:t>
            </a:r>
            <a:r>
              <a:rPr lang="zh-CN" altLang="en-US" dirty="0" smtClean="0">
                <a:solidFill>
                  <a:srgbClr val="00B050"/>
                </a:solidFill>
                <a:latin typeface="方正北魏楷书简体" panose="03000509000000000000" pitchFamily="65" charset="-122"/>
                <a:ea typeface="方正北魏楷书简体" panose="03000509000000000000" pitchFamily="65" charset="-122"/>
              </a:rPr>
              <a:t>端，</a:t>
            </a:r>
            <a:r>
              <a:rPr lang="en-US" altLang="zh-CN" dirty="0" err="1" smtClean="0">
                <a:solidFill>
                  <a:srgbClr val="00B050"/>
                </a:solidFill>
                <a:latin typeface="方正北魏楷书简体" panose="03000509000000000000" pitchFamily="65" charset="-122"/>
                <a:ea typeface="方正北魏楷书简体" panose="03000509000000000000" pitchFamily="65" charset="-122"/>
              </a:rPr>
              <a:t>lua</a:t>
            </a:r>
            <a:r>
              <a:rPr lang="zh-CN" altLang="en-US" dirty="0" smtClean="0">
                <a:solidFill>
                  <a:srgbClr val="00B050"/>
                </a:solidFill>
                <a:latin typeface="方正北魏楷书简体" panose="03000509000000000000" pitchFamily="65" charset="-122"/>
                <a:ea typeface="方正北魏楷书简体" panose="03000509000000000000" pitchFamily="65" charset="-122"/>
              </a:rPr>
              <a:t>端通过导出</a:t>
            </a:r>
            <a:r>
              <a:rPr lang="en-US" altLang="zh-CN" dirty="0" err="1" smtClean="0">
                <a:solidFill>
                  <a:srgbClr val="00B050"/>
                </a:solidFill>
                <a:latin typeface="方正北魏楷书简体" panose="03000509000000000000" pitchFamily="65" charset="-122"/>
                <a:ea typeface="方正北魏楷书简体" panose="03000509000000000000" pitchFamily="65" charset="-122"/>
              </a:rPr>
              <a:t>api</a:t>
            </a:r>
            <a:r>
              <a:rPr lang="zh-CN" altLang="en-US" dirty="0" smtClean="0">
                <a:solidFill>
                  <a:srgbClr val="00B050"/>
                </a:solidFill>
                <a:latin typeface="方正北魏楷书简体" panose="03000509000000000000" pitchFamily="65" charset="-122"/>
                <a:ea typeface="方正北魏楷书简体" panose="03000509000000000000" pitchFamily="65" charset="-122"/>
              </a:rPr>
              <a:t>访问（节省</a:t>
            </a:r>
            <a:r>
              <a:rPr lang="en-US" altLang="zh-CN" dirty="0" smtClean="0">
                <a:solidFill>
                  <a:srgbClr val="00B050"/>
                </a:solidFill>
                <a:latin typeface="方正北魏楷书简体" panose="03000509000000000000" pitchFamily="65" charset="-122"/>
                <a:ea typeface="方正北魏楷书简体" panose="03000509000000000000" pitchFamily="65" charset="-122"/>
              </a:rPr>
              <a:t>60MB</a:t>
            </a:r>
            <a:r>
              <a:rPr lang="zh-CN" altLang="en-US" dirty="0" smtClean="0">
                <a:solidFill>
                  <a:srgbClr val="00B050"/>
                </a:solidFill>
                <a:latin typeface="方正北魏楷书简体" panose="03000509000000000000" pitchFamily="65" charset="-122"/>
                <a:ea typeface="方正北魏楷书简体" panose="03000509000000000000" pitchFamily="65" charset="-122"/>
              </a:rPr>
              <a:t>）</a:t>
            </a:r>
            <a:endParaRPr lang="en-US" altLang="zh-CN" dirty="0" smtClean="0">
              <a:solidFill>
                <a:srgbClr val="00B050"/>
              </a:solidFill>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集合类的构造操作会使用</a:t>
            </a:r>
            <a:r>
              <a:rPr lang="en-US" altLang="zh-CN" dirty="0" err="1" smtClean="0">
                <a:latin typeface="方正北魏楷书简体" panose="03000509000000000000" pitchFamily="65" charset="-122"/>
                <a:ea typeface="方正北魏楷书简体" panose="03000509000000000000" pitchFamily="65" charset="-122"/>
              </a:rPr>
              <a:t>lua</a:t>
            </a:r>
            <a:r>
              <a:rPr lang="en-US" altLang="zh-CN" dirty="0" smtClean="0">
                <a:latin typeface="方正北魏楷书简体" panose="03000509000000000000" pitchFamily="65" charset="-122"/>
                <a:ea typeface="方正北魏楷书简体" panose="03000509000000000000" pitchFamily="65" charset="-122"/>
              </a:rPr>
              <a:t> table</a:t>
            </a:r>
            <a:r>
              <a:rPr lang="zh-CN" altLang="en-US" dirty="0" smtClean="0">
                <a:latin typeface="方正北魏楷书简体" panose="03000509000000000000" pitchFamily="65" charset="-122"/>
                <a:ea typeface="方正北魏楷书简体" panose="03000509000000000000" pitchFamily="65" charset="-122"/>
              </a:rPr>
              <a:t>来记录泛型参数信息，</a:t>
            </a:r>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采用与</a:t>
            </a:r>
            <a:r>
              <a:rPr lang="en-US" altLang="zh-CN" dirty="0" smtClean="0">
                <a:latin typeface="方正北魏楷书简体" panose="03000509000000000000" pitchFamily="65" charset="-122"/>
                <a:ea typeface="方正北魏楷书简体" panose="03000509000000000000" pitchFamily="65" charset="-122"/>
              </a:rPr>
              <a:t>delegation</a:t>
            </a:r>
            <a:r>
              <a:rPr lang="zh-CN" altLang="en-US" dirty="0" smtClean="0">
                <a:latin typeface="方正北魏楷书简体" panose="03000509000000000000" pitchFamily="65" charset="-122"/>
                <a:ea typeface="方正北魏楷书简体" panose="03000509000000000000" pitchFamily="65" charset="-122"/>
              </a:rPr>
              <a:t>类似的条件表达式短路来避免每次执行都创建</a:t>
            </a:r>
            <a:r>
              <a:rPr lang="en-US" altLang="zh-CN" dirty="0" err="1" smtClean="0">
                <a:latin typeface="方正北魏楷书简体" panose="03000509000000000000" pitchFamily="65" charset="-122"/>
                <a:ea typeface="方正北魏楷书简体" panose="03000509000000000000" pitchFamily="65" charset="-122"/>
              </a:rPr>
              <a:t>lua</a:t>
            </a:r>
            <a:r>
              <a:rPr lang="en-US" altLang="zh-CN" dirty="0" smtClean="0">
                <a:latin typeface="方正北魏楷书简体" panose="03000509000000000000" pitchFamily="65" charset="-122"/>
                <a:ea typeface="方正北魏楷书简体" panose="03000509000000000000" pitchFamily="65" charset="-122"/>
              </a:rPr>
              <a:t> table</a:t>
            </a:r>
            <a:endParaRPr lang="en-US" altLang="zh-CN" dirty="0">
              <a:latin typeface="方正北魏楷书简体" panose="03000509000000000000" pitchFamily="65" charset="-122"/>
              <a:ea typeface="方正北魏楷书简体" panose="03000509000000000000" pitchFamily="65" charset="-122"/>
            </a:endParaRPr>
          </a:p>
          <a:p>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性能问题与优化策略</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字符串</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里的字符串传到</a:t>
            </a:r>
            <a:r>
              <a:rPr lang="en-US" altLang="zh-CN" dirty="0" err="1" smtClean="0">
                <a:latin typeface="方正北魏楷书简体" panose="03000509000000000000" pitchFamily="65" charset="-122"/>
                <a:ea typeface="方正北魏楷书简体" panose="03000509000000000000" pitchFamily="65" charset="-122"/>
              </a:rPr>
              <a:t>c#</a:t>
            </a:r>
            <a:r>
              <a:rPr lang="en-US" altLang="zh-CN" dirty="0" smtClean="0">
                <a:latin typeface="方正北魏楷书简体" panose="03000509000000000000" pitchFamily="65" charset="-122"/>
                <a:ea typeface="方正北魏楷书简体" panose="03000509000000000000" pitchFamily="65" charset="-122"/>
              </a:rPr>
              <a:t> API</a:t>
            </a:r>
            <a:r>
              <a:rPr lang="zh-CN" altLang="en-US" dirty="0" smtClean="0">
                <a:latin typeface="方正北魏楷书简体" panose="03000509000000000000" pitchFamily="65" charset="-122"/>
                <a:ea typeface="方正北魏楷书简体" panose="03000509000000000000" pitchFamily="65" charset="-122"/>
              </a:rPr>
              <a:t>中时，在</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里会构造一个新的</a:t>
            </a:r>
            <a:r>
              <a:rPr lang="en-US" altLang="zh-CN" dirty="0" err="1" smtClean="0">
                <a:latin typeface="方正北魏楷书简体" panose="03000509000000000000" pitchFamily="65" charset="-122"/>
                <a:ea typeface="方正北魏楷书简体" panose="03000509000000000000" pitchFamily="65" charset="-122"/>
              </a:rPr>
              <a:t>c#</a:t>
            </a:r>
            <a:r>
              <a:rPr lang="en-US" altLang="zh-CN" dirty="0" smtClean="0">
                <a:latin typeface="方正北魏楷书简体" panose="03000509000000000000" pitchFamily="65" charset="-122"/>
                <a:ea typeface="方正北魏楷书简体" panose="03000509000000000000" pitchFamily="65" charset="-122"/>
              </a:rPr>
              <a:t> string</a:t>
            </a:r>
            <a:r>
              <a:rPr lang="zh-CN" altLang="en-US" dirty="0" smtClean="0">
                <a:latin typeface="方正北魏楷书简体" panose="03000509000000000000" pitchFamily="65" charset="-122"/>
                <a:ea typeface="方正北魏楷书简体" panose="03000509000000000000" pitchFamily="65" charset="-122"/>
              </a:rPr>
              <a:t>实例，这会产生比较大的</a:t>
            </a:r>
            <a:r>
              <a:rPr lang="en-US" altLang="zh-CN" dirty="0" smtClean="0">
                <a:latin typeface="方正北魏楷书简体" panose="03000509000000000000" pitchFamily="65" charset="-122"/>
                <a:ea typeface="方正北魏楷书简体" panose="03000509000000000000" pitchFamily="65" charset="-122"/>
              </a:rPr>
              <a:t>GC</a:t>
            </a:r>
          </a:p>
          <a:p>
            <a:pPr lvl="1"/>
            <a:r>
              <a:rPr lang="zh-CN" altLang="en-US" dirty="0" smtClean="0">
                <a:latin typeface="方正北魏楷书简体" panose="03000509000000000000" pitchFamily="65" charset="-122"/>
                <a:ea typeface="方正北魏楷书简体" panose="03000509000000000000" pitchFamily="65" charset="-122"/>
              </a:rPr>
              <a:t>优化</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常量字符串添加</a:t>
            </a:r>
            <a:r>
              <a:rPr lang="en-US" altLang="zh-CN" dirty="0" err="1" smtClean="0">
                <a:latin typeface="方正北魏楷书简体" panose="03000509000000000000" pitchFamily="65" charset="-122"/>
                <a:ea typeface="方正北魏楷书简体" panose="03000509000000000000" pitchFamily="65" charset="-122"/>
              </a:rPr>
              <a:t>lua</a:t>
            </a:r>
            <a:r>
              <a:rPr lang="en-US" altLang="zh-CN" dirty="0" smtClean="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rPr>
              <a:t>c#</a:t>
            </a:r>
            <a:r>
              <a:rPr lang="zh-CN" altLang="en-US" dirty="0" smtClean="0">
                <a:latin typeface="方正北魏楷书简体" panose="03000509000000000000" pitchFamily="65" charset="-122"/>
                <a:ea typeface="方正北魏楷书简体" panose="03000509000000000000" pitchFamily="65" charset="-122"/>
              </a:rPr>
              <a:t>对应表</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翻译时会将调用外部</a:t>
            </a:r>
            <a:r>
              <a:rPr lang="en-US" altLang="zh-CN" dirty="0" smtClean="0">
                <a:latin typeface="方正北魏楷书简体" panose="03000509000000000000" pitchFamily="65" charset="-122"/>
                <a:ea typeface="方正北魏楷书简体" panose="03000509000000000000" pitchFamily="65" charset="-122"/>
              </a:rPr>
              <a:t>API</a:t>
            </a:r>
            <a:r>
              <a:rPr lang="zh-CN" altLang="en-US" dirty="0" smtClean="0">
                <a:latin typeface="方正北魏楷书简体" panose="03000509000000000000" pitchFamily="65" charset="-122"/>
                <a:ea typeface="方正北魏楷书简体" panose="03000509000000000000" pitchFamily="65" charset="-122"/>
              </a:rPr>
              <a:t>的常量字符串参数缓存到常量字符串表，</a:t>
            </a:r>
            <a:r>
              <a:rPr lang="en-US" altLang="zh-CN" dirty="0" err="1" smtClean="0">
                <a:latin typeface="方正北魏楷书简体" panose="03000509000000000000" pitchFamily="65" charset="-122"/>
                <a:ea typeface="方正北魏楷书简体" panose="03000509000000000000" pitchFamily="65" charset="-122"/>
              </a:rPr>
              <a:t>luastrtocssstr</a:t>
            </a:r>
            <a:r>
              <a:rPr lang="en-US" altLang="zh-CN" dirty="0" smtClean="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rPr>
              <a:t>luastr</a:t>
            </a:r>
            <a:r>
              <a:rPr lang="en-US" altLang="zh-CN" dirty="0" smtClean="0">
                <a:latin typeface="方正北魏楷书简体" panose="03000509000000000000" pitchFamily="65" charset="-122"/>
                <a:ea typeface="方正北魏楷书简体" panose="03000509000000000000" pitchFamily="65" charset="-122"/>
              </a:rPr>
              <a:t>)</a:t>
            </a:r>
          </a:p>
          <a:p>
            <a:pPr lvl="2"/>
            <a:r>
              <a:rPr lang="zh-CN" altLang="en-US" dirty="0" smtClean="0">
                <a:latin typeface="方正北魏楷书简体" panose="03000509000000000000" pitchFamily="65" charset="-122"/>
                <a:ea typeface="方正北魏楷书简体" panose="03000509000000000000" pitchFamily="65" charset="-122"/>
              </a:rPr>
              <a:t>同时提供了一个反向的函数</a:t>
            </a:r>
            <a:r>
              <a:rPr lang="en-US" altLang="zh-CN" dirty="0" err="1" smtClean="0">
                <a:latin typeface="方正北魏楷书简体" panose="03000509000000000000" pitchFamily="65" charset="-122"/>
                <a:ea typeface="方正北魏楷书简体" panose="03000509000000000000" pitchFamily="65" charset="-122"/>
              </a:rPr>
              <a:t>csstrtoluastr</a:t>
            </a:r>
            <a:r>
              <a:rPr lang="en-US" altLang="zh-CN" dirty="0" smtClean="0">
                <a:latin typeface="方正北魏楷书简体" panose="03000509000000000000" pitchFamily="65" charset="-122"/>
                <a:ea typeface="方正北魏楷书简体" panose="03000509000000000000" pitchFamily="65" charset="-122"/>
              </a:rPr>
              <a:t>(</a:t>
            </a:r>
            <a:r>
              <a:rPr lang="en-US" altLang="zh-CN" dirty="0" err="1" smtClean="0">
                <a:latin typeface="方正北魏楷书简体" panose="03000509000000000000" pitchFamily="65" charset="-122"/>
                <a:ea typeface="方正北魏楷书简体" panose="03000509000000000000" pitchFamily="65" charset="-122"/>
              </a:rPr>
              <a:t>csstr</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a:t>
            </a:r>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目前没有用到，可能会在定制翻译里用到</a:t>
            </a:r>
            <a:endParaRPr lang="en-US" altLang="zh-CN" dirty="0" smtClean="0">
              <a:latin typeface="方正北魏楷书简体" panose="03000509000000000000" pitchFamily="65" charset="-122"/>
              <a:ea typeface="方正北魏楷书简体" panose="03000509000000000000" pitchFamily="65" charset="-122"/>
            </a:endParaRPr>
          </a:p>
          <a:p>
            <a:pPr lvl="2"/>
            <a:endParaRPr lang="en-US" altLang="zh-CN" dirty="0">
              <a:latin typeface="方正北魏楷书简体" panose="03000509000000000000" pitchFamily="65" charset="-122"/>
              <a:ea typeface="方正北魏楷书简体" panose="03000509000000000000" pitchFamily="65" charset="-122"/>
            </a:endParaRPr>
          </a:p>
          <a:p>
            <a:pPr lvl="2"/>
            <a:r>
              <a:rPr lang="zh-CN" altLang="en-US" dirty="0" smtClean="0">
                <a:solidFill>
                  <a:srgbClr val="FF0000"/>
                </a:solidFill>
                <a:latin typeface="方正北魏楷书简体" panose="03000509000000000000" pitchFamily="65" charset="-122"/>
                <a:ea typeface="方正北魏楷书简体" panose="03000509000000000000" pitchFamily="65" charset="-122"/>
              </a:rPr>
              <a:t>在开发中应尽量避免跨</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lua</a:t>
            </a:r>
            <a:r>
              <a:rPr lang="en-US" altLang="zh-CN" dirty="0" smtClean="0">
                <a:solidFill>
                  <a:srgbClr val="FF0000"/>
                </a:solidFill>
                <a:latin typeface="方正北魏楷书简体" panose="03000509000000000000" pitchFamily="65" charset="-122"/>
                <a:ea typeface="方正北魏楷书简体" panose="03000509000000000000" pitchFamily="65" charset="-122"/>
              </a:rPr>
              <a:t>/</a:t>
            </a:r>
            <a:r>
              <a:rPr lang="en-US" altLang="zh-CN" dirty="0" err="1" smtClean="0">
                <a:solidFill>
                  <a:srgbClr val="FF0000"/>
                </a:solidFill>
                <a:latin typeface="方正北魏楷书简体" panose="03000509000000000000" pitchFamily="65" charset="-122"/>
                <a:ea typeface="方正北魏楷书简体" panose="03000509000000000000" pitchFamily="65" charset="-122"/>
              </a:rPr>
              <a:t>c#</a:t>
            </a:r>
            <a:r>
              <a:rPr lang="zh-CN" altLang="en-US" dirty="0" smtClean="0">
                <a:solidFill>
                  <a:srgbClr val="FF0000"/>
                </a:solidFill>
                <a:latin typeface="方正北魏楷书简体" panose="03000509000000000000" pitchFamily="65" charset="-122"/>
                <a:ea typeface="方正北魏楷书简体" panose="03000509000000000000" pitchFamily="65" charset="-122"/>
              </a:rPr>
              <a:t>的字符串参数</a:t>
            </a:r>
            <a:endParaRPr lang="zh-CN" altLang="en-US" dirty="0">
              <a:solidFill>
                <a:srgbClr val="FF0000"/>
              </a:solidFill>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北魏楷书简体" panose="03000509000000000000" pitchFamily="65" charset="-122"/>
                <a:ea typeface="方正北魏楷书简体" panose="03000509000000000000" pitchFamily="65" charset="-122"/>
              </a:rPr>
              <a:t>性能问题与优化策略</a:t>
            </a:r>
          </a:p>
        </p:txBody>
      </p:sp>
      <p:sp>
        <p:nvSpPr>
          <p:cNvPr id="3" name="内容占位符 2"/>
          <p:cNvSpPr>
            <a:spLocks noGrp="1"/>
          </p:cNvSpPr>
          <p:nvPr>
            <p:ph idx="1"/>
          </p:nvPr>
        </p:nvSpPr>
        <p:spPr>
          <a:xfrm>
            <a:off x="478974" y="1268187"/>
            <a:ext cx="10907598" cy="2067645"/>
          </a:xfrm>
        </p:spPr>
        <p:txBody>
          <a:bodyPr>
            <a:normAutofit fontScale="85000" lnSpcReduction="10000"/>
          </a:bodyPr>
          <a:lstStyle/>
          <a:p>
            <a:r>
              <a:rPr lang="zh-CN" altLang="en-US" dirty="0" smtClean="0">
                <a:latin typeface="方正北魏楷书简体" panose="03000509000000000000" pitchFamily="65" charset="-122"/>
                <a:ea typeface="方正北魏楷书简体" panose="03000509000000000000" pitchFamily="65" charset="-122"/>
              </a:rPr>
              <a:t>异常处理</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异常</a:t>
            </a:r>
            <a:r>
              <a:rPr lang="en-US" altLang="zh-CN" dirty="0" smtClean="0">
                <a:latin typeface="方正北魏楷书简体" panose="03000509000000000000" pitchFamily="65" charset="-122"/>
                <a:ea typeface="方正北魏楷书简体" panose="03000509000000000000" pitchFamily="65" charset="-122"/>
              </a:rPr>
              <a:t>try</a:t>
            </a:r>
            <a:r>
              <a:rPr lang="zh-CN" altLang="en-US" dirty="0" smtClean="0">
                <a:latin typeface="方正北魏楷书简体" panose="03000509000000000000" pitchFamily="65" charset="-122"/>
                <a:ea typeface="方正北魏楷书简体" panose="03000509000000000000" pitchFamily="65" charset="-122"/>
              </a:rPr>
              <a:t>块使用函数对象封装才能使用</a:t>
            </a:r>
            <a:r>
              <a:rPr lang="en-US" altLang="zh-CN" dirty="0" err="1" smtClean="0">
                <a:latin typeface="方正北魏楷书简体" panose="03000509000000000000" pitchFamily="65" charset="-122"/>
                <a:ea typeface="方正北魏楷书简体" panose="03000509000000000000" pitchFamily="65" charset="-122"/>
              </a:rPr>
              <a:t>xpcall</a:t>
            </a:r>
            <a:r>
              <a:rPr lang="zh-CN" altLang="en-US" dirty="0" smtClean="0">
                <a:latin typeface="方正北魏楷书简体" panose="03000509000000000000" pitchFamily="65" charset="-122"/>
                <a:ea typeface="方正北魏楷书简体" panose="03000509000000000000" pitchFamily="65" charset="-122"/>
              </a:rPr>
              <a:t>来执行，但函数对象每次执行都会构造一个新函数对象</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优化</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将</a:t>
            </a:r>
            <a:r>
              <a:rPr lang="en-US" altLang="zh-CN" dirty="0" smtClean="0">
                <a:latin typeface="方正北魏楷书简体" panose="03000509000000000000" pitchFamily="65" charset="-122"/>
                <a:ea typeface="方正北魏楷书简体" panose="03000509000000000000" pitchFamily="65" charset="-122"/>
              </a:rPr>
              <a:t>try</a:t>
            </a:r>
            <a:r>
              <a:rPr lang="zh-CN" altLang="en-US" dirty="0" smtClean="0">
                <a:latin typeface="方正北魏楷书简体" panose="03000509000000000000" pitchFamily="65" charset="-122"/>
                <a:ea typeface="方正北魏楷书简体" panose="03000509000000000000" pitchFamily="65" charset="-122"/>
              </a:rPr>
              <a:t>语句块单独拆分到一个函数里</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根据数据流分析确定要捕获与返回的变量</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根据控制流分析决定是否要在函数结尾添加返回语句</a:t>
            </a:r>
            <a:endParaRPr lang="zh-CN" altLang="en-US" dirty="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2042511" y="3386455"/>
            <a:ext cx="8324691" cy="2682189"/>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性能问题与优化策略</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normAutofit/>
          </a:bodyPr>
          <a:lstStyle/>
          <a:p>
            <a:r>
              <a:rPr lang="zh-CN" altLang="en-US" dirty="0" smtClean="0">
                <a:latin typeface="方正北魏楷书简体" panose="03000509000000000000" pitchFamily="65" charset="-122"/>
                <a:ea typeface="方正北魏楷书简体" panose="03000509000000000000" pitchFamily="65" charset="-122"/>
              </a:rPr>
              <a:t>柔性可用</a:t>
            </a:r>
            <a:endParaRPr lang="en-US" altLang="zh-CN" dirty="0" smtClean="0">
              <a:latin typeface="方正北魏楷书简体" panose="03000509000000000000" pitchFamily="65" charset="-122"/>
              <a:ea typeface="方正北魏楷书简体" panose="03000509000000000000" pitchFamily="65" charset="-122"/>
            </a:endParaRPr>
          </a:p>
          <a:p>
            <a:pPr lvl="1"/>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在翻译时优先保证正确性，因此在很多语法翻译时采用了函数对象来保证在所有情形下语义一致</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实际使用时，存在一些简单写法情形可以避免使用函数对象，</a:t>
            </a:r>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在翻译第二阶段对可能简化的情况进行移除函数对象的优化。</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类似</a:t>
            </a:r>
            <a:r>
              <a:rPr lang="en-US" altLang="zh-CN" dirty="0" err="1" smtClean="0">
                <a:latin typeface="方正北魏楷书简体" panose="03000509000000000000" pitchFamily="65" charset="-122"/>
                <a:ea typeface="方正北魏楷书简体" panose="03000509000000000000" pitchFamily="65" charset="-122"/>
              </a:rPr>
              <a:t>TryGetValue</a:t>
            </a:r>
            <a:r>
              <a:rPr lang="zh-CN" altLang="en-US" dirty="0" smtClean="0">
                <a:latin typeface="方正北魏楷书简体" panose="03000509000000000000" pitchFamily="65" charset="-122"/>
                <a:ea typeface="方正北魏楷书简体" panose="03000509000000000000" pitchFamily="65" charset="-122"/>
              </a:rPr>
              <a:t>这样带有</a:t>
            </a:r>
            <a:r>
              <a:rPr lang="en-US" altLang="zh-CN" dirty="0" smtClean="0">
                <a:latin typeface="方正北魏楷书简体" panose="03000509000000000000" pitchFamily="65" charset="-122"/>
                <a:ea typeface="方正北魏楷书简体" panose="03000509000000000000" pitchFamily="65" charset="-122"/>
              </a:rPr>
              <a:t>out</a:t>
            </a:r>
            <a:r>
              <a:rPr lang="zh-CN" altLang="en-US" dirty="0" smtClean="0">
                <a:latin typeface="方正北魏楷书简体" panose="03000509000000000000" pitchFamily="65" charset="-122"/>
                <a:ea typeface="方正北魏楷书简体" panose="03000509000000000000" pitchFamily="65" charset="-122"/>
              </a:rPr>
              <a:t>参数返回值又用于判断的，经常会出现在条件表达式里，这些函数调用在</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里不能直接出现在条件表达式中，必须包装成函数对象，但对于函数调用出现在表达式第一个的情形，函数调用提到条件表达式前面</a:t>
            </a:r>
            <a:endParaRPr lang="en-US" altLang="zh-CN" dirty="0" smtClean="0">
              <a:latin typeface="方正北魏楷书简体" panose="03000509000000000000" pitchFamily="65" charset="-122"/>
              <a:ea typeface="方正北魏楷书简体" panose="03000509000000000000" pitchFamily="65" charset="-122"/>
            </a:endParaRPr>
          </a:p>
          <a:p>
            <a:pPr lvl="2"/>
            <a:r>
              <a:rPr lang="en-US" altLang="zh-CN" dirty="0" smtClean="0">
                <a:latin typeface="方正北魏楷书简体" panose="03000509000000000000" pitchFamily="65" charset="-122"/>
                <a:ea typeface="方正北魏楷书简体" panose="03000509000000000000" pitchFamily="65" charset="-122"/>
              </a:rPr>
              <a:t>if/while/do-while</a:t>
            </a:r>
            <a:r>
              <a:rPr lang="zh-CN" altLang="en-US" dirty="0" smtClean="0">
                <a:latin typeface="方正北魏楷书简体" panose="03000509000000000000" pitchFamily="65" charset="-122"/>
                <a:ea typeface="方正北魏楷书简体" panose="03000509000000000000" pitchFamily="65" charset="-122"/>
              </a:rPr>
              <a:t>语句的条件部分可进行类似处理</a:t>
            </a:r>
            <a:endParaRPr lang="en-US" altLang="zh-CN" dirty="0" smtClean="0">
              <a:latin typeface="方正北魏楷书简体" panose="03000509000000000000" pitchFamily="65" charset="-122"/>
              <a:ea typeface="方正北魏楷书简体" panose="03000509000000000000" pitchFamily="65" charset="-122"/>
            </a:endParaRPr>
          </a:p>
          <a:p>
            <a:endParaRPr lang="zh-CN" altLang="en-US" dirty="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865414" y="4742160"/>
            <a:ext cx="5642502" cy="830564"/>
          </a:xfrm>
          <a:prstGeom prst="rect">
            <a:avLst/>
          </a:prstGeom>
        </p:spPr>
      </p:pic>
      <p:pic>
        <p:nvPicPr>
          <p:cNvPr id="6" name="图片 5"/>
          <p:cNvPicPr>
            <a:picLocks noChangeAspect="1"/>
          </p:cNvPicPr>
          <p:nvPr/>
        </p:nvPicPr>
        <p:blipFill>
          <a:blip r:embed="rId3"/>
          <a:stretch>
            <a:fillRect/>
          </a:stretch>
        </p:blipFill>
        <p:spPr>
          <a:xfrm>
            <a:off x="5529115" y="5762443"/>
            <a:ext cx="6111123" cy="876283"/>
          </a:xfrm>
          <a:prstGeom prst="rect">
            <a:avLst/>
          </a:prstGeom>
        </p:spPr>
      </p:pic>
      <p:sp>
        <p:nvSpPr>
          <p:cNvPr id="7" name="右箭头 6"/>
          <p:cNvSpPr/>
          <p:nvPr/>
        </p:nvSpPr>
        <p:spPr>
          <a:xfrm rot="1487219">
            <a:off x="4416140" y="5816975"/>
            <a:ext cx="1013382" cy="438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性能问题与优化策略</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柔性可用</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实际使用时，存在一些简单写法情形可以避免使用函数对象，我在翻译第二阶段对可能简化的情况进行移除函数对象的优化</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条件表达式如果结果是常量的，可以用一个</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函数来模拟</a:t>
            </a:r>
            <a:endParaRPr lang="en-US" altLang="zh-CN" dirty="0" smtClean="0">
              <a:latin typeface="方正北魏楷书简体" panose="03000509000000000000" pitchFamily="65" charset="-122"/>
              <a:ea typeface="方正北魏楷书简体" panose="03000509000000000000" pitchFamily="65" charset="-122"/>
            </a:endParaRPr>
          </a:p>
          <a:p>
            <a:pPr lvl="2"/>
            <a:endParaRPr lang="en-US" altLang="zh-CN" dirty="0" smtClean="0">
              <a:latin typeface="方正北魏楷书简体" panose="03000509000000000000" pitchFamily="65" charset="-122"/>
              <a:ea typeface="方正北魏楷书简体" panose="03000509000000000000" pitchFamily="65" charset="-122"/>
            </a:endParaRPr>
          </a:p>
          <a:p>
            <a:pPr lvl="2"/>
            <a:endParaRPr lang="en-US" altLang="zh-CN" dirty="0" smtClean="0">
              <a:latin typeface="方正北魏楷书简体" panose="03000509000000000000" pitchFamily="65" charset="-122"/>
              <a:ea typeface="方正北魏楷书简体" panose="03000509000000000000" pitchFamily="65" charset="-122"/>
            </a:endParaRPr>
          </a:p>
          <a:p>
            <a:pPr lvl="2"/>
            <a:endParaRPr lang="en-US" altLang="zh-CN" dirty="0">
              <a:latin typeface="方正北魏楷书简体" panose="03000509000000000000" pitchFamily="65" charset="-122"/>
              <a:ea typeface="方正北魏楷书简体" panose="03000509000000000000" pitchFamily="65" charset="-122"/>
            </a:endParaRPr>
          </a:p>
          <a:p>
            <a:pPr lvl="2"/>
            <a:endParaRPr lang="en-US" altLang="zh-CN" dirty="0" smtClean="0">
              <a:latin typeface="方正北魏楷书简体" panose="03000509000000000000" pitchFamily="65" charset="-122"/>
              <a:ea typeface="方正北魏楷书简体" panose="03000509000000000000" pitchFamily="65" charset="-122"/>
            </a:endParaRPr>
          </a:p>
          <a:p>
            <a:pPr marL="0" indent="0">
              <a:buNone/>
            </a:pPr>
            <a:endParaRPr lang="zh-CN" altLang="en-US" dirty="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2239271" y="3122534"/>
            <a:ext cx="5286350" cy="2426397"/>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性能问题与优化策略</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柔性可用</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实际使用时，存在一些简单写法情形可以避免使用函数对象，我在翻译第二阶段对可能简化的情况进行移除函数对象的优化</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条件表达式是给变量或字段赋值的，可以转变成普通的</a:t>
            </a:r>
            <a:r>
              <a:rPr lang="en-US" altLang="zh-CN" dirty="0" smtClean="0">
                <a:latin typeface="方正北魏楷书简体" panose="03000509000000000000" pitchFamily="65" charset="-122"/>
                <a:ea typeface="方正北魏楷书简体" panose="03000509000000000000" pitchFamily="65" charset="-122"/>
              </a:rPr>
              <a:t>if/else</a:t>
            </a:r>
            <a:r>
              <a:rPr lang="zh-CN" altLang="en-US" dirty="0" smtClean="0">
                <a:latin typeface="方正北魏楷书简体" panose="03000509000000000000" pitchFamily="65" charset="-122"/>
                <a:ea typeface="方正北魏楷书简体" panose="03000509000000000000" pitchFamily="65" charset="-122"/>
              </a:rPr>
              <a:t>语句，然后在</a:t>
            </a:r>
            <a:r>
              <a:rPr lang="en-US" altLang="zh-CN" dirty="0" smtClean="0">
                <a:latin typeface="方正北魏楷书简体" panose="03000509000000000000" pitchFamily="65" charset="-122"/>
                <a:ea typeface="方正北魏楷书简体" panose="03000509000000000000" pitchFamily="65" charset="-122"/>
              </a:rPr>
              <a:t>if/else</a:t>
            </a:r>
            <a:r>
              <a:rPr lang="zh-CN" altLang="en-US" dirty="0" smtClean="0">
                <a:latin typeface="方正北魏楷书简体" panose="03000509000000000000" pitchFamily="65" charset="-122"/>
                <a:ea typeface="方正北魏楷书简体" panose="03000509000000000000" pitchFamily="65" charset="-122"/>
              </a:rPr>
              <a:t>里分别赋值</a:t>
            </a:r>
            <a:endParaRPr lang="en-US" altLang="zh-CN" dirty="0" smtClean="0">
              <a:latin typeface="方正北魏楷书简体" panose="03000509000000000000" pitchFamily="65" charset="-122"/>
              <a:ea typeface="方正北魏楷书简体" panose="03000509000000000000" pitchFamily="65" charset="-122"/>
            </a:endParaRPr>
          </a:p>
          <a:p>
            <a:endParaRPr lang="zh-CN" altLang="en-US" dirty="0">
              <a:latin typeface="方正北魏楷书简体" panose="03000509000000000000" pitchFamily="65" charset="-122"/>
              <a:ea typeface="方正北魏楷书简体" panose="03000509000000000000" pitchFamily="65" charset="-122"/>
            </a:endParaRPr>
          </a:p>
        </p:txBody>
      </p:sp>
      <p:pic>
        <p:nvPicPr>
          <p:cNvPr id="5" name="图片 4"/>
          <p:cNvPicPr>
            <a:picLocks noChangeAspect="1"/>
          </p:cNvPicPr>
          <p:nvPr/>
        </p:nvPicPr>
        <p:blipFill>
          <a:blip r:embed="rId2"/>
          <a:stretch>
            <a:fillRect/>
          </a:stretch>
        </p:blipFill>
        <p:spPr>
          <a:xfrm>
            <a:off x="1248659" y="3114420"/>
            <a:ext cx="5267289" cy="1346549"/>
          </a:xfrm>
          <a:prstGeom prst="rect">
            <a:avLst/>
          </a:prstGeom>
        </p:spPr>
      </p:pic>
      <p:pic>
        <p:nvPicPr>
          <p:cNvPr id="6" name="图片 5"/>
          <p:cNvPicPr>
            <a:picLocks noChangeAspect="1"/>
          </p:cNvPicPr>
          <p:nvPr/>
        </p:nvPicPr>
        <p:blipFill>
          <a:blip r:embed="rId3"/>
          <a:stretch>
            <a:fillRect/>
          </a:stretch>
        </p:blipFill>
        <p:spPr>
          <a:xfrm>
            <a:off x="3173301" y="5075279"/>
            <a:ext cx="8503757" cy="1009631"/>
          </a:xfrm>
          <a:prstGeom prst="rect">
            <a:avLst/>
          </a:prstGeom>
        </p:spPr>
      </p:pic>
      <p:sp>
        <p:nvSpPr>
          <p:cNvPr id="7" name="右箭头 6"/>
          <p:cNvSpPr/>
          <p:nvPr/>
        </p:nvSpPr>
        <p:spPr>
          <a:xfrm rot="1919364">
            <a:off x="4999965" y="4559412"/>
            <a:ext cx="665911" cy="417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性能问题与优化策略</a:t>
            </a:r>
            <a:endParaRPr lang="zh-CN" altLang="en-US" dirty="0">
              <a:latin typeface="方正北魏楷书简体" panose="03000509000000000000" pitchFamily="65" charset="-122"/>
              <a:ea typeface="方正北魏楷书简体" panose="03000509000000000000" pitchFamily="65" charset="-122"/>
            </a:endParaRPr>
          </a:p>
        </p:txBody>
      </p:sp>
      <p:sp>
        <p:nvSpPr>
          <p:cNvPr id="3" name="内容占位符 2"/>
          <p:cNvSpPr>
            <a:spLocks noGrp="1"/>
          </p:cNvSpPr>
          <p:nvPr>
            <p:ph idx="1"/>
          </p:nvPr>
        </p:nvSpPr>
        <p:spPr/>
        <p:txBody>
          <a:bodyPr/>
          <a:lstStyle/>
          <a:p>
            <a:r>
              <a:rPr lang="zh-CN" altLang="en-US" dirty="0" smtClean="0">
                <a:latin typeface="方正北魏楷书简体" panose="03000509000000000000" pitchFamily="65" charset="-122"/>
                <a:ea typeface="方正北魏楷书简体" panose="03000509000000000000" pitchFamily="65" charset="-122"/>
              </a:rPr>
              <a:t>柔性可用</a:t>
            </a:r>
            <a:endParaRPr lang="en-US" altLang="zh-CN" dirty="0" smtClean="0">
              <a:latin typeface="方正北魏楷书简体" panose="03000509000000000000" pitchFamily="65" charset="-122"/>
              <a:ea typeface="方正北魏楷书简体" panose="03000509000000000000" pitchFamily="65" charset="-122"/>
            </a:endParaRPr>
          </a:p>
          <a:p>
            <a:pPr lvl="1"/>
            <a:r>
              <a:rPr lang="zh-CN" altLang="en-US" dirty="0" smtClean="0">
                <a:latin typeface="方正北魏楷书简体" panose="03000509000000000000" pitchFamily="65" charset="-122"/>
                <a:ea typeface="方正北魏楷书简体" panose="03000509000000000000" pitchFamily="65" charset="-122"/>
              </a:rPr>
              <a:t>实际使用时，存在一些简单写法情形可以避免使用函数对象，我在翻译第二阶段对可能简化的情况进行移除函数对象的优化</a:t>
            </a:r>
            <a:endParaRPr lang="en-US" altLang="zh-CN" dirty="0" smtClean="0">
              <a:latin typeface="方正北魏楷书简体" panose="03000509000000000000" pitchFamily="65" charset="-122"/>
              <a:ea typeface="方正北魏楷书简体" panose="03000509000000000000" pitchFamily="65" charset="-122"/>
            </a:endParaRPr>
          </a:p>
          <a:p>
            <a:pPr lvl="2"/>
            <a:r>
              <a:rPr lang="zh-CN" altLang="en-US" dirty="0" smtClean="0">
                <a:latin typeface="方正北魏楷书简体" panose="03000509000000000000" pitchFamily="65" charset="-122"/>
                <a:ea typeface="方正北魏楷书简体" panose="03000509000000000000" pitchFamily="65" charset="-122"/>
              </a:rPr>
              <a:t>自增</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自减操作</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类似复合赋值操作，</a:t>
            </a:r>
            <a:r>
              <a:rPr lang="en-US" altLang="zh-CN" dirty="0" err="1" smtClean="0">
                <a:latin typeface="方正北魏楷书简体" panose="03000509000000000000" pitchFamily="65" charset="-122"/>
                <a:ea typeface="方正北魏楷书简体" panose="03000509000000000000" pitchFamily="65" charset="-122"/>
              </a:rPr>
              <a:t>lua</a:t>
            </a:r>
            <a:r>
              <a:rPr lang="zh-CN" altLang="en-US" dirty="0" smtClean="0">
                <a:latin typeface="方正北魏楷书简体" panose="03000509000000000000" pitchFamily="65" charset="-122"/>
                <a:ea typeface="方正北魏楷书简体" panose="03000509000000000000" pitchFamily="65" charset="-122"/>
              </a:rPr>
              <a:t>里需要使用匿名函数对象包装执行并返回相应计算结果，实际代码中自增</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自减出现在表达式中的情况比复合赋值高很多</a:t>
            </a:r>
            <a:endParaRPr lang="en-US" altLang="zh-CN" dirty="0" smtClean="0">
              <a:latin typeface="方正北魏楷书简体" panose="03000509000000000000" pitchFamily="65" charset="-122"/>
              <a:ea typeface="方正北魏楷书简体" panose="03000509000000000000" pitchFamily="65" charset="-122"/>
            </a:endParaRPr>
          </a:p>
          <a:p>
            <a:pPr lvl="3"/>
            <a:r>
              <a:rPr lang="zh-CN" altLang="en-US" dirty="0" smtClean="0">
                <a:latin typeface="方正北魏楷书简体" panose="03000509000000000000" pitchFamily="65" charset="-122"/>
                <a:ea typeface="方正北魏楷书简体" panose="03000509000000000000" pitchFamily="65" charset="-122"/>
              </a:rPr>
              <a:t>对条件表达式里的简单的自增</a:t>
            </a:r>
            <a:r>
              <a:rPr lang="en-US" altLang="zh-CN" dirty="0" smtClean="0">
                <a:latin typeface="方正北魏楷书简体" panose="03000509000000000000" pitchFamily="65" charset="-122"/>
                <a:ea typeface="方正北魏楷书简体" panose="03000509000000000000" pitchFamily="65" charset="-122"/>
              </a:rPr>
              <a:t>/</a:t>
            </a:r>
            <a:r>
              <a:rPr lang="zh-CN" altLang="en-US" dirty="0" smtClean="0">
                <a:latin typeface="方正北魏楷书简体" panose="03000509000000000000" pitchFamily="65" charset="-122"/>
                <a:ea typeface="方正北魏楷书简体" panose="03000509000000000000" pitchFamily="65" charset="-122"/>
              </a:rPr>
              <a:t>自减操作，可以提取到条件表达式外，从而移除函数对象包装</a:t>
            </a:r>
            <a:endParaRPr lang="en-US" altLang="zh-CN" dirty="0" smtClean="0">
              <a:latin typeface="方正北魏楷书简体" panose="03000509000000000000" pitchFamily="65" charset="-122"/>
              <a:ea typeface="方正北魏楷书简体" panose="03000509000000000000" pitchFamily="65" charset="-122"/>
            </a:endParaRPr>
          </a:p>
          <a:p>
            <a:pPr lvl="3"/>
            <a:r>
              <a:rPr lang="en-US" altLang="zh-CN" dirty="0">
                <a:latin typeface="方正北魏楷书简体" panose="03000509000000000000" pitchFamily="65" charset="-122"/>
                <a:ea typeface="方正北魏楷书简体" panose="03000509000000000000" pitchFamily="65" charset="-122"/>
              </a:rPr>
              <a:t>if/while/do-while</a:t>
            </a:r>
            <a:r>
              <a:rPr lang="zh-CN" altLang="en-US" dirty="0">
                <a:latin typeface="方正北魏楷书简体" panose="03000509000000000000" pitchFamily="65" charset="-122"/>
                <a:ea typeface="方正北魏楷书简体" panose="03000509000000000000" pitchFamily="65" charset="-122"/>
              </a:rPr>
              <a:t>语句的条件部分可进行类似处理</a:t>
            </a:r>
            <a:endParaRPr lang="en-US" altLang="zh-CN" dirty="0">
              <a:latin typeface="方正北魏楷书简体" panose="03000509000000000000" pitchFamily="65" charset="-122"/>
              <a:ea typeface="方正北魏楷书简体" panose="03000509000000000000" pitchFamily="65" charset="-122"/>
            </a:endParaRPr>
          </a:p>
          <a:p>
            <a:pPr lvl="3"/>
            <a:endParaRPr lang="en-US" altLang="zh-CN" dirty="0" smtClean="0">
              <a:latin typeface="方正北魏楷书简体" panose="03000509000000000000" pitchFamily="65" charset="-122"/>
              <a:ea typeface="方正北魏楷书简体" panose="03000509000000000000" pitchFamily="65" charset="-122"/>
            </a:endParaRPr>
          </a:p>
        </p:txBody>
      </p:sp>
      <p:pic>
        <p:nvPicPr>
          <p:cNvPr id="4" name="图片 3"/>
          <p:cNvPicPr>
            <a:picLocks noChangeAspect="1"/>
          </p:cNvPicPr>
          <p:nvPr/>
        </p:nvPicPr>
        <p:blipFill>
          <a:blip r:embed="rId2"/>
          <a:stretch>
            <a:fillRect/>
          </a:stretch>
        </p:blipFill>
        <p:spPr>
          <a:xfrm>
            <a:off x="1662961" y="4501220"/>
            <a:ext cx="2305006" cy="1405863"/>
          </a:xfrm>
          <a:prstGeom prst="rect">
            <a:avLst/>
          </a:prstGeom>
        </p:spPr>
      </p:pic>
      <p:sp>
        <p:nvSpPr>
          <p:cNvPr id="9" name="右箭头 8"/>
          <p:cNvSpPr/>
          <p:nvPr/>
        </p:nvSpPr>
        <p:spPr>
          <a:xfrm>
            <a:off x="4212995" y="4918798"/>
            <a:ext cx="801278" cy="570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stretch>
            <a:fillRect/>
          </a:stretch>
        </p:blipFill>
        <p:spPr>
          <a:xfrm>
            <a:off x="5259301" y="4501220"/>
            <a:ext cx="5882527" cy="146301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主要内容</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dirty="0" smtClean="0">
                <a:latin typeface="方正北魏楷书简体" panose="03000509000000000000" pitchFamily="65" charset="-122"/>
                <a:ea typeface="方正北魏楷书简体" panose="03000509000000000000" pitchFamily="65" charset="-122"/>
              </a:rPr>
              <a:t>第二章 </a:t>
            </a:r>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简介</a:t>
            </a: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编译与反编译</a:t>
            </a:r>
            <a:endParaRPr lang="en-US" altLang="zh-CN"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基础架构</a:t>
            </a:r>
            <a:endParaRPr lang="en-US" altLang="zh-CN"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基于组件的开发</a:t>
            </a:r>
            <a:endParaRPr lang="en-US" altLang="zh-CN"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zh-CN" altLang="en-US" dirty="0" smtClean="0">
                <a:latin typeface="方正北魏楷书简体" panose="03000509000000000000" pitchFamily="65" charset="-122"/>
                <a:ea typeface="方正北魏楷书简体" panose="03000509000000000000" pitchFamily="65" charset="-122"/>
              </a:rPr>
              <a:t>实际架构</a:t>
            </a:r>
            <a:endParaRPr lang="en-US" altLang="zh-CN" dirty="0" smtClean="0">
              <a:latin typeface="方正北魏楷书简体" panose="03000509000000000000" pitchFamily="65" charset="-122"/>
              <a:ea typeface="方正北魏楷书简体" panose="03000509000000000000" pitchFamily="65" charset="-122"/>
            </a:endParaRPr>
          </a:p>
          <a:p>
            <a:pPr marL="914400" lvl="1" indent="-457200">
              <a:buFont typeface="+mj-lt"/>
              <a:buAutoNum type="arabicPeriod"/>
            </a:pPr>
            <a:r>
              <a:rPr lang="en-US" altLang="zh-CN" dirty="0" smtClean="0">
                <a:latin typeface="方正北魏楷书简体" panose="03000509000000000000" pitchFamily="65" charset="-122"/>
                <a:ea typeface="方正北魏楷书简体" panose="03000509000000000000" pitchFamily="65" charset="-122"/>
              </a:rPr>
              <a:t>Cs2Lua</a:t>
            </a:r>
            <a:r>
              <a:rPr lang="zh-CN" altLang="en-US" dirty="0" smtClean="0">
                <a:latin typeface="方正北魏楷书简体" panose="03000509000000000000" pitchFamily="65" charset="-122"/>
                <a:ea typeface="方正北魏楷书简体" panose="03000509000000000000" pitchFamily="65" charset="-122"/>
              </a:rPr>
              <a:t>运行时三部分</a:t>
            </a:r>
          </a:p>
          <a:p>
            <a:pPr>
              <a:buFont typeface="Wingdings" panose="05000000000000000000" pitchFamily="2" charset="2"/>
              <a:buChar char="Ø"/>
            </a:pPr>
            <a:endParaRPr lang="zh-CN" altLang="en-US"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319588" y="2684463"/>
            <a:ext cx="2876551" cy="1325563"/>
          </a:xfrm>
        </p:spPr>
        <p:txBody>
          <a:bodyPr>
            <a:noAutofit/>
          </a:bodyPr>
          <a:lstStyle/>
          <a:p>
            <a:pPr algn="ctr"/>
            <a:r>
              <a:rPr lang="en-US" altLang="zh-CN" sz="6600" b="1" dirty="0" smtClean="0">
                <a:latin typeface="方正北魏楷书简体" panose="03000509000000000000" pitchFamily="65" charset="-122"/>
                <a:ea typeface="方正北魏楷书简体" panose="03000509000000000000" pitchFamily="65" charset="-122"/>
              </a:rPr>
              <a:t>Q&amp;A</a:t>
            </a:r>
            <a:endParaRPr lang="zh-CN" altLang="en-US" sz="6600" b="1" dirty="0">
              <a:latin typeface="方正北魏楷书简体" panose="03000509000000000000" pitchFamily="65" charset="-122"/>
              <a:ea typeface="方正北魏楷书简体" panose="03000509000000000000" pitchFamily="65" charset="-122"/>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环保">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TotalTime>
  <Words>5397</Words>
  <Application>Microsoft Office PowerPoint</Application>
  <PresentationFormat>宽屏</PresentationFormat>
  <Paragraphs>567</Paragraphs>
  <Slides>90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90</vt:i4>
      </vt:variant>
    </vt:vector>
  </HeadingPairs>
  <TitlesOfParts>
    <vt:vector size="96" baseType="lpstr">
      <vt:lpstr>方正北魏楷书简体</vt:lpstr>
      <vt:lpstr>方正舒体</vt:lpstr>
      <vt:lpstr>Arial</vt:lpstr>
      <vt:lpstr>Garamond</vt:lpstr>
      <vt:lpstr>Wingdings</vt:lpstr>
      <vt:lpstr>环保</vt:lpstr>
      <vt:lpstr>Cs2Lua</vt:lpstr>
      <vt:lpstr>主要内容</vt:lpstr>
      <vt:lpstr>主要内容</vt:lpstr>
      <vt:lpstr>c#与Lua</vt:lpstr>
      <vt:lpstr>c#与Lua</vt:lpstr>
      <vt:lpstr>c#与Lua</vt:lpstr>
      <vt:lpstr>c#与Lua</vt:lpstr>
      <vt:lpstr>c#与Lua</vt:lpstr>
      <vt:lpstr>主要内容</vt:lpstr>
      <vt:lpstr>Cs2Lua简介</vt:lpstr>
      <vt:lpstr>Cs2Lua简介</vt:lpstr>
      <vt:lpstr>Cs2Lua简介</vt:lpstr>
      <vt:lpstr>Cs2Lua简介</vt:lpstr>
      <vt:lpstr>Cs2Lua简介</vt:lpstr>
      <vt:lpstr>Cs2Lua简介</vt:lpstr>
      <vt:lpstr>Cs2Lua简介</vt:lpstr>
      <vt:lpstr>Cs2Lua简介</vt:lpstr>
      <vt:lpstr>Cs2Lua简介</vt:lpstr>
      <vt:lpstr>主要内容</vt:lpstr>
      <vt:lpstr>Slua原理、 API生成与修改</vt:lpstr>
      <vt:lpstr>Slua原理、API生成与修改</vt:lpstr>
      <vt:lpstr>Slua原理、 API生成与修改</vt:lpstr>
      <vt:lpstr>Slua原理、 API生成与修改</vt:lpstr>
      <vt:lpstr>Slua原理、 API生成与修改</vt:lpstr>
      <vt:lpstr>Slua原理、 API生成与修改</vt:lpstr>
      <vt:lpstr>主要内容</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C#翻译到Lua</vt:lpstr>
      <vt:lpstr>主要内容</vt:lpstr>
      <vt:lpstr>Lua运行时</vt:lpstr>
      <vt:lpstr>Lua运行时</vt:lpstr>
      <vt:lpstr>Lua运行时</vt:lpstr>
      <vt:lpstr>Lua运行时</vt:lpstr>
      <vt:lpstr>Lua运行时</vt:lpstr>
      <vt:lpstr>Lua运行时</vt:lpstr>
      <vt:lpstr>Lua运行时</vt:lpstr>
      <vt:lpstr>Lua运行时</vt:lpstr>
      <vt:lpstr>Lua运行时</vt:lpstr>
      <vt:lpstr>Lua运行时</vt:lpstr>
      <vt:lpstr>Lua运行时</vt:lpstr>
      <vt:lpstr>Lua运行时</vt:lpstr>
      <vt:lpstr>Lua运行时</vt:lpstr>
      <vt:lpstr>主要内容</vt:lpstr>
      <vt:lpstr>值类型处理</vt:lpstr>
      <vt:lpstr>值类型处理</vt:lpstr>
      <vt:lpstr>值类型处理</vt:lpstr>
      <vt:lpstr>值类型处理</vt:lpstr>
      <vt:lpstr>值类型处理</vt:lpstr>
      <vt:lpstr>值类型处理</vt:lpstr>
      <vt:lpstr>值类型处理</vt:lpstr>
      <vt:lpstr>值类型处理</vt:lpstr>
      <vt:lpstr>值类型处理</vt:lpstr>
      <vt:lpstr>主要内容</vt:lpstr>
      <vt:lpstr>性能问题与优化策略</vt:lpstr>
      <vt:lpstr>性能问题与优化策略</vt:lpstr>
      <vt:lpstr>性能问题与优化策略</vt:lpstr>
      <vt:lpstr>性能问题与优化策略</vt:lpstr>
      <vt:lpstr>性能问题与优化策略</vt:lpstr>
      <vt:lpstr>性能问题与优化策略</vt:lpstr>
      <vt:lpstr>性能问题与优化策略</vt:lpstr>
      <vt:lpstr>性能问题与优化策略</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dreamanlan(兰翔)</dc:creator>
  <cp:lastModifiedBy>dreamanlan(兰翔)</cp:lastModifiedBy>
  <cp:revision>312</cp:revision>
  <dcterms:created xsi:type="dcterms:W3CDTF">2020-11-10T12:20:00Z</dcterms:created>
  <dcterms:modified xsi:type="dcterms:W3CDTF">2021-06-27T03:05:56Z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KSOSaveFontToCloudKey">
    <vt:lpwstr>631221307_btnclosed</vt:lpwstr>
  </property>
  <property fmtid="{D5CDD505-2E9C-101B-9397-08002B2CF9AE}" pid="4" name="ICV">
    <vt:lpwstr>8D1458B4EB404A4E80780AFB9E1455B7</vt:lpwstr>
  </property>
</Properties>
</file>